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2A1DCBF-459F-4004-A414-C66F8F6D6C20}" type="datetimeFigureOut">
              <a:rPr lang="el-GR" smtClean="0"/>
              <a:pPr/>
              <a:t>7/11/2025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49694BB-E25A-45A3-A452-C896696D1E4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2A1DCBF-459F-4004-A414-C66F8F6D6C20}" type="datetimeFigureOut">
              <a:rPr lang="el-GR" smtClean="0"/>
              <a:pPr/>
              <a:t>7/11/2025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49694BB-E25A-45A3-A452-C896696D1E4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2A1DCBF-459F-4004-A414-C66F8F6D6C20}" type="datetimeFigureOut">
              <a:rPr lang="el-GR" smtClean="0"/>
              <a:pPr/>
              <a:t>7/11/2025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49694BB-E25A-45A3-A452-C896696D1E4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2A1DCBF-459F-4004-A414-C66F8F6D6C20}" type="datetimeFigureOut">
              <a:rPr lang="el-GR" smtClean="0"/>
              <a:pPr/>
              <a:t>7/11/2025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49694BB-E25A-45A3-A452-C896696D1E4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2A1DCBF-459F-4004-A414-C66F8F6D6C20}" type="datetimeFigureOut">
              <a:rPr lang="el-GR" smtClean="0"/>
              <a:pPr/>
              <a:t>7/11/2025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49694BB-E25A-45A3-A452-C896696D1E4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2A1DCBF-459F-4004-A414-C66F8F6D6C20}" type="datetimeFigureOut">
              <a:rPr lang="el-GR" smtClean="0"/>
              <a:pPr/>
              <a:t>7/11/2025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49694BB-E25A-45A3-A452-C896696D1E4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2A1DCBF-459F-4004-A414-C66F8F6D6C20}" type="datetimeFigureOut">
              <a:rPr lang="el-GR" smtClean="0"/>
              <a:pPr/>
              <a:t>7/11/2025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49694BB-E25A-45A3-A452-C896696D1E4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2A1DCBF-459F-4004-A414-C66F8F6D6C20}" type="datetimeFigureOut">
              <a:rPr lang="el-GR" smtClean="0"/>
              <a:pPr/>
              <a:t>7/11/2025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49694BB-E25A-45A3-A452-C896696D1E4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2A1DCBF-459F-4004-A414-C66F8F6D6C20}" type="datetimeFigureOut">
              <a:rPr lang="el-GR" smtClean="0"/>
              <a:pPr/>
              <a:t>7/11/2025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49694BB-E25A-45A3-A452-C896696D1E4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2A1DCBF-459F-4004-A414-C66F8F6D6C20}" type="datetimeFigureOut">
              <a:rPr lang="el-GR" smtClean="0"/>
              <a:pPr/>
              <a:t>7/11/2025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49694BB-E25A-45A3-A452-C896696D1E4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2A1DCBF-459F-4004-A414-C66F8F6D6C20}" type="datetimeFigureOut">
              <a:rPr lang="el-GR" smtClean="0"/>
              <a:pPr/>
              <a:t>7/11/2025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49694BB-E25A-45A3-A452-C896696D1E4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1DCBF-459F-4004-A414-C66F8F6D6C20}" type="datetimeFigureOut">
              <a:rPr lang="el-GR" smtClean="0"/>
              <a:pPr/>
              <a:t>7/11/2025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694BB-E25A-45A3-A452-C896696D1E4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500043"/>
            <a:ext cx="8029604" cy="1000131"/>
          </a:xfrm>
        </p:spPr>
        <p:txBody>
          <a:bodyPr>
            <a:normAutofit fontScale="90000"/>
          </a:bodyPr>
          <a:lstStyle/>
          <a:p>
            <a:r>
              <a:rPr lang="el-GR" dirty="0" smtClean="0"/>
              <a:t>ΚΑΘΕ ΑΛΛΑΓΗ ΜΙΑ ΦΩΤΕΙΝΗ ΑΡΧΗ</a:t>
            </a:r>
            <a:endParaRPr lang="el-GR" dirty="0"/>
          </a:p>
        </p:txBody>
      </p:sp>
      <p:sp>
        <p:nvSpPr>
          <p:cNvPr id="3" name="2 - Υπότιτλος"/>
          <p:cNvSpPr>
            <a:spLocks noGrp="1"/>
          </p:cNvSpPr>
          <p:nvPr>
            <p:ph type="subTitle" idx="1"/>
          </p:nvPr>
        </p:nvSpPr>
        <p:spPr/>
        <p:txBody>
          <a:bodyPr/>
          <a:lstStyle/>
          <a:p>
            <a:endParaRPr lang="el-GR" dirty="0"/>
          </a:p>
        </p:txBody>
      </p:sp>
      <p:pic>
        <p:nvPicPr>
          <p:cNvPr id="1026" name="Picture 2" descr="C:\Users\User\Desktop\kids1.jpg"/>
          <p:cNvPicPr>
            <a:picLocks noChangeAspect="1" noChangeArrowheads="1"/>
          </p:cNvPicPr>
          <p:nvPr/>
        </p:nvPicPr>
        <p:blipFill>
          <a:blip r:embed="rId2"/>
          <a:srcRect/>
          <a:stretch>
            <a:fillRect/>
          </a:stretch>
        </p:blipFill>
        <p:spPr bwMode="auto">
          <a:xfrm>
            <a:off x="1142976" y="2481263"/>
            <a:ext cx="7072362" cy="351950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1600" dirty="0" smtClean="0"/>
              <a:t>-“</a:t>
            </a:r>
            <a:r>
              <a:rPr lang="el-GR" sz="1600" u="sng" dirty="0" err="1" smtClean="0"/>
              <a:t>Παγωμένες”…καλημέρες</a:t>
            </a:r>
            <a:r>
              <a:rPr lang="el-GR" sz="1600" u="sng" dirty="0" smtClean="0"/>
              <a:t>:</a:t>
            </a:r>
            <a:r>
              <a:rPr lang="el-GR" sz="1600" dirty="0" smtClean="0"/>
              <a:t/>
            </a:r>
            <a:br>
              <a:rPr lang="el-GR" sz="1600" dirty="0" smtClean="0"/>
            </a:br>
            <a:r>
              <a:rPr lang="el-GR" sz="1600" dirty="0" smtClean="0"/>
              <a:t>Επίδειξη καρτών με εικόνες για τα συναισθήματα, στον κύκλο.</a:t>
            </a:r>
            <a:br>
              <a:rPr lang="el-GR" sz="1600" dirty="0" smtClean="0"/>
            </a:br>
            <a:r>
              <a:rPr lang="el-GR" sz="1600" dirty="0" smtClean="0"/>
              <a:t>Τα παιδιά αναγνωρίζουν και ονομάζουν τα συναισθήματα που βλέπουν στις </a:t>
            </a:r>
            <a:r>
              <a:rPr lang="el-GR" sz="1600" dirty="0" smtClean="0"/>
              <a:t>κάρτες συνδέοντας τα δικά τους με τη μετάβαση τους   από  το σπίτι στο σχολείο.</a:t>
            </a:r>
            <a:r>
              <a:rPr lang="el-GR" sz="1600" dirty="0" smtClean="0"/>
              <a:t/>
            </a:r>
            <a:br>
              <a:rPr lang="el-GR" sz="1600" dirty="0" smtClean="0"/>
            </a:br>
            <a:r>
              <a:rPr lang="el-GR" sz="1600" b="1" dirty="0" smtClean="0"/>
              <a:t>4</a:t>
            </a:r>
            <a:r>
              <a:rPr lang="el-GR" sz="1600" b="1" baseline="30000" dirty="0" smtClean="0"/>
              <a:t>ο</a:t>
            </a:r>
            <a:r>
              <a:rPr lang="el-GR" sz="1600" b="1" dirty="0" smtClean="0"/>
              <a:t> ΕΡΓΑΣΤΗΡΙΟ</a:t>
            </a:r>
            <a:endParaRPr lang="el-GR" sz="1600" b="1" dirty="0"/>
          </a:p>
        </p:txBody>
      </p:sp>
      <p:pic>
        <p:nvPicPr>
          <p:cNvPr id="4" name="3 - Θέση περιεχομένου" descr="1762267915082.jpg"/>
          <p:cNvPicPr>
            <a:picLocks noGrp="1" noChangeAspect="1"/>
          </p:cNvPicPr>
          <p:nvPr>
            <p:ph idx="1"/>
          </p:nvPr>
        </p:nvPicPr>
        <p:blipFill>
          <a:blip r:embed="rId2" cstate="print"/>
          <a:stretch>
            <a:fillRect/>
          </a:stretch>
        </p:blipFill>
        <p:spPr>
          <a:xfrm>
            <a:off x="2714612" y="1600200"/>
            <a:ext cx="3571900" cy="45259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600" dirty="0" smtClean="0"/>
              <a:t>-</a:t>
            </a:r>
            <a:r>
              <a:rPr lang="el-GR" sz="1600" u="sng" dirty="0" smtClean="0"/>
              <a:t>Ζωγραφική σε ζευγάρια</a:t>
            </a:r>
            <a:r>
              <a:rPr lang="el-GR" sz="1600" dirty="0" smtClean="0"/>
              <a:t>: </a:t>
            </a:r>
            <a:r>
              <a:rPr lang="el-GR" sz="1600" b="1" dirty="0" smtClean="0"/>
              <a:t>Ενδυνάμωση της συνεργασίας  </a:t>
            </a:r>
            <a:r>
              <a:rPr lang="el-GR" sz="1600" dirty="0" smtClean="0"/>
              <a:t>«-Αν ζωγραφίζαμε μαζί με κάποιον άλλο τι θα μπορούσαμε να φτιάξουμε;». «Τι χρώματα θα χρησιμοποιούσαμε;» «- Τι θέμα θα επιλέγαμε;» Θέλετε να δοκιμάσουμε;»</a:t>
            </a:r>
            <a:endParaRPr lang="el-GR" sz="1600" dirty="0"/>
          </a:p>
        </p:txBody>
      </p:sp>
      <p:pic>
        <p:nvPicPr>
          <p:cNvPr id="4" name="3 - Θέση περιεχομένου" descr="1762425463484.jpg"/>
          <p:cNvPicPr>
            <a:picLocks noGrp="1" noChangeAspect="1"/>
          </p:cNvPicPr>
          <p:nvPr>
            <p:ph idx="1"/>
          </p:nvPr>
        </p:nvPicPr>
        <p:blipFill>
          <a:blip r:embed="rId2" cstate="print"/>
          <a:stretch>
            <a:fillRect/>
          </a:stretch>
        </p:blipFill>
        <p:spPr>
          <a:xfrm>
            <a:off x="1770885" y="1600200"/>
            <a:ext cx="5602230"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0"/>
            <a:r>
              <a:rPr lang="el-GR" sz="1600" u="sng" dirty="0" smtClean="0"/>
              <a:t>Συνεργασία οικογένειας- σχολείου</a:t>
            </a:r>
            <a:r>
              <a:rPr lang="el-GR" sz="1600" dirty="0" smtClean="0"/>
              <a:t>:«-</a:t>
            </a:r>
            <a:r>
              <a:rPr lang="el-GR" sz="1600" dirty="0" smtClean="0"/>
              <a:t>Τι θα μπορούσαμε να κάνουμε όλοι μαζί ώστε να μάθουμε να τρώμε φρούτα</a:t>
            </a:r>
            <a:r>
              <a:rPr lang="el-GR" sz="1600" dirty="0" smtClean="0"/>
              <a:t>; Κάθε παιδί έφερε ένα φρούτο από το σπίτι και παρασκευάσαμε ……</a:t>
            </a:r>
            <a:r>
              <a:rPr lang="el-GR" sz="1600" dirty="0" smtClean="0"/>
              <a:t/>
            </a:r>
            <a:br>
              <a:rPr lang="el-GR" sz="1600" dirty="0" smtClean="0"/>
            </a:br>
            <a:r>
              <a:rPr lang="el-GR" sz="1600" b="1" i="1" dirty="0" smtClean="0"/>
              <a:t>Μια φρουτοσαλάτα</a:t>
            </a:r>
            <a:r>
              <a:rPr lang="el-GR" sz="1600" dirty="0" smtClean="0"/>
              <a:t/>
            </a:r>
            <a:br>
              <a:rPr lang="el-GR" sz="1600" dirty="0" smtClean="0"/>
            </a:br>
            <a:r>
              <a:rPr lang="el-GR" sz="1600" b="1" dirty="0" smtClean="0"/>
              <a:t>5</a:t>
            </a:r>
            <a:r>
              <a:rPr lang="el-GR" sz="1600" b="1" baseline="30000" dirty="0" smtClean="0"/>
              <a:t>ο</a:t>
            </a:r>
            <a:r>
              <a:rPr lang="el-GR" sz="1600" b="1" dirty="0" smtClean="0"/>
              <a:t> ΕΡΓΑΣΤΗΡΙΟ</a:t>
            </a:r>
            <a:endParaRPr lang="el-GR" sz="1600" b="1" dirty="0"/>
          </a:p>
        </p:txBody>
      </p:sp>
      <p:pic>
        <p:nvPicPr>
          <p:cNvPr id="4" name="3 - Θέση περιεχομένου" descr="1762267915073.jpg"/>
          <p:cNvPicPr>
            <a:picLocks noGrp="1" noChangeAspect="1"/>
          </p:cNvPicPr>
          <p:nvPr>
            <p:ph idx="1"/>
          </p:nvPr>
        </p:nvPicPr>
        <p:blipFill>
          <a:blip r:embed="rId2" cstate="print"/>
          <a:stretch>
            <a:fillRect/>
          </a:stretch>
        </p:blipFill>
        <p:spPr>
          <a:xfrm>
            <a:off x="2872639" y="1600200"/>
            <a:ext cx="3398721"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600" b="1" dirty="0" smtClean="0"/>
              <a:t>ΦΥΛΛΟ ΕΡΓΑΣΙΑΣ</a:t>
            </a:r>
            <a:br>
              <a:rPr lang="el-GR" sz="1600" b="1" dirty="0" smtClean="0"/>
            </a:br>
            <a:r>
              <a:rPr lang="el-GR" sz="1600" b="1" dirty="0" smtClean="0"/>
              <a:t>ΜΙΑ ΑΚΤΙΝΟΚΟΡΔΕΛΑ ΑΠΌ ΤΟ ΣΠΙΤΙ ΣΤΟ ΣΧΟΛΕΙΟ</a:t>
            </a:r>
            <a:endParaRPr lang="el-GR" sz="1600" b="1" dirty="0"/>
          </a:p>
        </p:txBody>
      </p:sp>
      <p:pic>
        <p:nvPicPr>
          <p:cNvPr id="4" name="3 - Θέση περιεχομένου" descr="1762264409313.jpg"/>
          <p:cNvPicPr>
            <a:picLocks noGrp="1" noChangeAspect="1"/>
          </p:cNvPicPr>
          <p:nvPr>
            <p:ph idx="1"/>
          </p:nvPr>
        </p:nvPicPr>
        <p:blipFill>
          <a:blip r:embed="rId2" cstate="print"/>
          <a:stretch>
            <a:fillRect/>
          </a:stretch>
        </p:blipFill>
        <p:spPr>
          <a:xfrm>
            <a:off x="1516669" y="1600200"/>
            <a:ext cx="6110661"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600" b="1" dirty="0" smtClean="0"/>
              <a:t>ΦΥΛΛΟ ΕΡΓΑΣΙΑΣ</a:t>
            </a:r>
            <a:br>
              <a:rPr lang="el-GR" sz="1600" b="1" dirty="0" smtClean="0"/>
            </a:br>
            <a:r>
              <a:rPr lang="el-GR" sz="1600" b="1" dirty="0" smtClean="0"/>
              <a:t>ΖΩΓΡΑΦΙΖΩ ΚΑΙ ΠΑΡΟΥΣΙΑΖΩ ΤΟ ΑΓΑΠΗΜΕΝΟ ΑΝΤΙΚΕΙΜΕΝΟ ΠΟΥ ΕΦΕΡΑ ΑΠΌ ΤΟ ΣΠΙΤΙ </a:t>
            </a:r>
            <a:endParaRPr lang="el-GR" sz="1600" b="1" dirty="0"/>
          </a:p>
        </p:txBody>
      </p:sp>
      <p:pic>
        <p:nvPicPr>
          <p:cNvPr id="4" name="3 - Θέση περιεχομένου" descr="1762264409288.jpg"/>
          <p:cNvPicPr>
            <a:picLocks noGrp="1" noChangeAspect="1"/>
          </p:cNvPicPr>
          <p:nvPr>
            <p:ph idx="1"/>
          </p:nvPr>
        </p:nvPicPr>
        <p:blipFill>
          <a:blip r:embed="rId2" cstate="print"/>
          <a:stretch>
            <a:fillRect/>
          </a:stretch>
        </p:blipFill>
        <p:spPr>
          <a:xfrm>
            <a:off x="1507742" y="1600200"/>
            <a:ext cx="6128515" cy="45259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600" b="1" dirty="0" smtClean="0"/>
              <a:t>ΦΥΛΛΟ ΕΡΓΑΣΙΑΣ </a:t>
            </a:r>
            <a:br>
              <a:rPr lang="el-GR" sz="1600" b="1" dirty="0" smtClean="0"/>
            </a:br>
            <a:r>
              <a:rPr lang="el-GR" sz="1600" b="1" dirty="0" smtClean="0"/>
              <a:t>ΠΩΣ ΝΙΩΘΩ  ΠΟΥ ΗΡΘΕ Η ΗΛΙΑΧΤΙΔΑ ΣΤΟ ΣΧΟΛΕΙΟ </a:t>
            </a:r>
            <a:endParaRPr lang="el-GR" sz="1600" b="1" dirty="0"/>
          </a:p>
        </p:txBody>
      </p:sp>
      <p:pic>
        <p:nvPicPr>
          <p:cNvPr id="4" name="3 - Θέση περιεχομένου" descr="1762264409297.jpg"/>
          <p:cNvPicPr>
            <a:picLocks noGrp="1" noChangeAspect="1"/>
          </p:cNvPicPr>
          <p:nvPr>
            <p:ph idx="1"/>
          </p:nvPr>
        </p:nvPicPr>
        <p:blipFill>
          <a:blip r:embed="rId2" cstate="print"/>
          <a:stretch>
            <a:fillRect/>
          </a:stretch>
        </p:blipFill>
        <p:spPr>
          <a:xfrm>
            <a:off x="1522223" y="1600200"/>
            <a:ext cx="6099553"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600" b="1" dirty="0" smtClean="0"/>
              <a:t>ΦΥΛΛΟ ΕΡΓΑΣΙΑΣ</a:t>
            </a:r>
            <a:br>
              <a:rPr lang="el-GR" sz="1600" b="1" dirty="0" smtClean="0"/>
            </a:br>
            <a:r>
              <a:rPr lang="el-GR" sz="1600" b="1" dirty="0" smtClean="0"/>
              <a:t>Η ΔΙΚΗ ΜΟΥ ΚΑΛΗΜΕΡΑ ΣΤΟ ΣΧΟΛΕΙΟ</a:t>
            </a:r>
            <a:endParaRPr lang="el-GR" sz="1600" b="1" dirty="0"/>
          </a:p>
        </p:txBody>
      </p:sp>
      <p:pic>
        <p:nvPicPr>
          <p:cNvPr id="4" name="3 - Θέση περιεχομένου" descr="1762264409306.jpg"/>
          <p:cNvPicPr>
            <a:picLocks noGrp="1" noChangeAspect="1"/>
          </p:cNvPicPr>
          <p:nvPr>
            <p:ph idx="1"/>
          </p:nvPr>
        </p:nvPicPr>
        <p:blipFill>
          <a:blip r:embed="rId2" cstate="print"/>
          <a:stretch>
            <a:fillRect/>
          </a:stretch>
        </p:blipFill>
        <p:spPr>
          <a:xfrm>
            <a:off x="1647637" y="1600200"/>
            <a:ext cx="5848726"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857224" y="857231"/>
          <a:ext cx="7643866" cy="4786347"/>
        </p:xfrm>
        <a:graphic>
          <a:graphicData uri="http://schemas.openxmlformats.org/drawingml/2006/table">
            <a:tbl>
              <a:tblPr/>
              <a:tblGrid>
                <a:gridCol w="7643866"/>
              </a:tblGrid>
              <a:tr h="1196303">
                <a:tc>
                  <a:txBody>
                    <a:bodyPr/>
                    <a:lstStyle/>
                    <a:p>
                      <a:pPr marL="36195" algn="ctr">
                        <a:spcBef>
                          <a:spcPts val="1060"/>
                        </a:spcBef>
                        <a:spcAft>
                          <a:spcPts val="0"/>
                        </a:spcAft>
                      </a:pPr>
                      <a:r>
                        <a:rPr lang="el-GR" sz="2400" b="1" dirty="0">
                          <a:solidFill>
                            <a:srgbClr val="234060"/>
                          </a:solidFill>
                          <a:latin typeface="Calibri"/>
                          <a:ea typeface="Calibri"/>
                          <a:cs typeface="Times New Roman"/>
                        </a:rPr>
                        <a:t>ΕΡΓΑΣΤΗΡΙΑ</a:t>
                      </a:r>
                      <a:r>
                        <a:rPr lang="el-GR" sz="2400" b="1" spc="-10" dirty="0">
                          <a:solidFill>
                            <a:srgbClr val="234060"/>
                          </a:solidFill>
                          <a:latin typeface="Calibri"/>
                          <a:ea typeface="Calibri"/>
                          <a:cs typeface="Times New Roman"/>
                        </a:rPr>
                        <a:t>ΔΕΞΙΟΤΗΤΩΝ</a:t>
                      </a:r>
                      <a:endParaRPr lang="el-GR" sz="1100" dirty="0">
                        <a:latin typeface="Calibri"/>
                        <a:ea typeface="Calibri"/>
                        <a:cs typeface="Times New Roman"/>
                      </a:endParaRPr>
                    </a:p>
                  </a:txBody>
                  <a:tcPr marL="0" marR="0" marT="0" marB="0">
                    <a:lnL>
                      <a:noFill/>
                    </a:lnL>
                    <a:lnR>
                      <a:noFill/>
                    </a:lnR>
                    <a:lnT>
                      <a:noFill/>
                    </a:lnT>
                    <a:lnB>
                      <a:noFill/>
                    </a:lnB>
                  </a:tcPr>
                </a:tc>
              </a:tr>
              <a:tr h="1773477">
                <a:tc>
                  <a:txBody>
                    <a:bodyPr/>
                    <a:lstStyle/>
                    <a:p>
                      <a:pPr marL="504825">
                        <a:spcBef>
                          <a:spcPts val="540"/>
                        </a:spcBef>
                        <a:spcAft>
                          <a:spcPts val="0"/>
                        </a:spcAft>
                      </a:pPr>
                      <a:r>
                        <a:rPr lang="en-US" sz="1600" b="1" dirty="0" smtClean="0">
                          <a:solidFill>
                            <a:srgbClr val="234060"/>
                          </a:solidFill>
                          <a:latin typeface="Calibri"/>
                          <a:ea typeface="Calibri"/>
                          <a:cs typeface="Times New Roman"/>
                        </a:rPr>
                        <a:t>                                 </a:t>
                      </a:r>
                      <a:r>
                        <a:rPr lang="el-GR" sz="1600" b="1" dirty="0" smtClean="0">
                          <a:solidFill>
                            <a:srgbClr val="234060"/>
                          </a:solidFill>
                          <a:latin typeface="Calibri"/>
                          <a:ea typeface="Calibri"/>
                          <a:cs typeface="Times New Roman"/>
                        </a:rPr>
                        <a:t>ΘΕΜΑΤΙΚΗ </a:t>
                      </a:r>
                      <a:r>
                        <a:rPr lang="el-GR" sz="1600" b="1" dirty="0">
                          <a:solidFill>
                            <a:srgbClr val="234060"/>
                          </a:solidFill>
                          <a:latin typeface="Calibri"/>
                          <a:ea typeface="Calibri"/>
                          <a:cs typeface="Times New Roman"/>
                        </a:rPr>
                        <a:t>ΕΝΟΤΗΤΑ:ΖΩ ΚΑΛΥΤΕΡΑ–ΕΥ</a:t>
                      </a:r>
                      <a:r>
                        <a:rPr lang="el-GR" sz="1600" b="1" spc="-25" dirty="0">
                          <a:solidFill>
                            <a:srgbClr val="234060"/>
                          </a:solidFill>
                          <a:latin typeface="Calibri"/>
                          <a:ea typeface="Calibri"/>
                          <a:cs typeface="Times New Roman"/>
                        </a:rPr>
                        <a:t>ΖΗΝ</a:t>
                      </a:r>
                      <a:endParaRPr lang="el-GR" sz="1100" dirty="0">
                        <a:latin typeface="Calibri"/>
                        <a:ea typeface="Calibri"/>
                        <a:cs typeface="Times New Roman"/>
                      </a:endParaRPr>
                    </a:p>
                    <a:p>
                      <a:pPr marL="1789430">
                        <a:spcBef>
                          <a:spcPts val="290"/>
                        </a:spcBef>
                        <a:spcAft>
                          <a:spcPts val="0"/>
                        </a:spcAft>
                      </a:pPr>
                      <a:r>
                        <a:rPr lang="en-US" sz="1600" b="1" dirty="0" smtClean="0">
                          <a:solidFill>
                            <a:srgbClr val="234060"/>
                          </a:solidFill>
                          <a:latin typeface="Calibri"/>
                          <a:ea typeface="Calibri"/>
                          <a:cs typeface="Times New Roman"/>
                        </a:rPr>
                        <a:t>                         </a:t>
                      </a:r>
                      <a:r>
                        <a:rPr lang="el-GR" sz="1600" b="1" dirty="0" smtClean="0">
                          <a:solidFill>
                            <a:srgbClr val="234060"/>
                          </a:solidFill>
                          <a:latin typeface="Calibri"/>
                          <a:ea typeface="Calibri"/>
                          <a:cs typeface="Times New Roman"/>
                        </a:rPr>
                        <a:t>1.Ψυχική</a:t>
                      </a:r>
                      <a:r>
                        <a:rPr lang="el-GR" sz="1600" b="1" spc="-10" dirty="0" smtClean="0">
                          <a:solidFill>
                            <a:srgbClr val="234060"/>
                          </a:solidFill>
                          <a:latin typeface="Calibri"/>
                          <a:ea typeface="Calibri"/>
                          <a:cs typeface="Times New Roman"/>
                        </a:rPr>
                        <a:t>Υγεία</a:t>
                      </a:r>
                      <a:endParaRPr lang="el-GR" sz="1100" dirty="0">
                        <a:latin typeface="Calibri"/>
                        <a:ea typeface="Calibri"/>
                        <a:cs typeface="Times New Roman"/>
                      </a:endParaRPr>
                    </a:p>
                  </a:txBody>
                  <a:tcPr marL="0" marR="0" marT="0" marB="0">
                    <a:lnL w="38100" cap="flat" cmpd="dbl" algn="ctr">
                      <a:solidFill>
                        <a:srgbClr val="C00000"/>
                      </a:solidFill>
                      <a:prstDash val="solid"/>
                      <a:round/>
                      <a:headEnd type="none" w="med" len="med"/>
                      <a:tailEnd type="none" w="med" len="med"/>
                    </a:lnL>
                    <a:lnR>
                      <a:noFill/>
                    </a:lnR>
                    <a:lnT>
                      <a:noFill/>
                    </a:lnT>
                    <a:lnB>
                      <a:noFill/>
                    </a:lnB>
                  </a:tcPr>
                </a:tc>
              </a:tr>
              <a:tr h="190501">
                <a:tc>
                  <a:txBody>
                    <a:bodyPr/>
                    <a:lstStyle/>
                    <a:p>
                      <a:pPr>
                        <a:spcAft>
                          <a:spcPts val="0"/>
                        </a:spcAft>
                      </a:pPr>
                      <a:endParaRPr lang="el-GR" sz="500">
                        <a:latin typeface="Times New Roman"/>
                        <a:ea typeface="Calibri"/>
                        <a:cs typeface="Calibri"/>
                      </a:endParaRPr>
                    </a:p>
                  </a:txBody>
                  <a:tcPr marL="0" marR="0" marT="0" marB="0">
                    <a:lnL w="38100" cap="flat" cmpd="dbl" algn="ctr">
                      <a:solidFill>
                        <a:srgbClr val="C00000"/>
                      </a:solidFill>
                      <a:prstDash val="solid"/>
                      <a:round/>
                      <a:headEnd type="none" w="med" len="med"/>
                      <a:tailEnd type="none" w="med" len="med"/>
                    </a:lnL>
                    <a:lnR>
                      <a:noFill/>
                    </a:lnR>
                    <a:lnT>
                      <a:noFill/>
                    </a:lnT>
                    <a:lnB>
                      <a:noFill/>
                    </a:lnB>
                    <a:solidFill>
                      <a:srgbClr val="FF0000"/>
                    </a:solidFill>
                  </a:tcPr>
                </a:tc>
              </a:tr>
              <a:tr h="1626066">
                <a:tc>
                  <a:txBody>
                    <a:bodyPr/>
                    <a:lstStyle/>
                    <a:p>
                      <a:pPr marL="10160" algn="ctr">
                        <a:spcBef>
                          <a:spcPts val="10"/>
                        </a:spcBef>
                        <a:spcAft>
                          <a:spcPts val="0"/>
                        </a:spcAft>
                      </a:pPr>
                      <a:r>
                        <a:rPr lang="el-GR" sz="1400" b="1" dirty="0">
                          <a:solidFill>
                            <a:srgbClr val="234060"/>
                          </a:solidFill>
                          <a:latin typeface="Calibri"/>
                          <a:ea typeface="Calibri"/>
                          <a:cs typeface="Times New Roman"/>
                        </a:rPr>
                        <a:t>«“Κάθε αλλαγή μια φωτεινή </a:t>
                      </a:r>
                      <a:r>
                        <a:rPr lang="el-GR" sz="1400" b="1" spc="-10" dirty="0">
                          <a:solidFill>
                            <a:srgbClr val="234060"/>
                          </a:solidFill>
                          <a:latin typeface="Calibri"/>
                          <a:ea typeface="Calibri"/>
                          <a:cs typeface="Times New Roman"/>
                        </a:rPr>
                        <a:t>αρχή!”</a:t>
                      </a:r>
                      <a:endParaRPr lang="el-GR" sz="1100" dirty="0">
                        <a:latin typeface="Calibri"/>
                        <a:ea typeface="Calibri"/>
                        <a:cs typeface="Times New Roman"/>
                      </a:endParaRPr>
                    </a:p>
                    <a:p>
                      <a:pPr marL="71755" marR="60325" algn="ctr">
                        <a:lnSpc>
                          <a:spcPct val="115000"/>
                        </a:lnSpc>
                        <a:spcBef>
                          <a:spcPts val="250"/>
                        </a:spcBef>
                        <a:spcAft>
                          <a:spcPts val="0"/>
                        </a:spcAft>
                      </a:pPr>
                      <a:r>
                        <a:rPr lang="el-GR" sz="1200" b="1" dirty="0">
                          <a:solidFill>
                            <a:srgbClr val="234060"/>
                          </a:solidFill>
                          <a:latin typeface="Calibri"/>
                          <a:ea typeface="Calibri"/>
                          <a:cs typeface="Times New Roman"/>
                        </a:rPr>
                        <a:t>Μικρές ηλιαχτίδες ενδυνάμωσης και φροντίδας μέσα από το… παράθυρο» </a:t>
                      </a:r>
                      <a:endParaRPr lang="el-GR" sz="1100" dirty="0">
                        <a:latin typeface="Calibri"/>
                        <a:ea typeface="Calibri"/>
                        <a:cs typeface="Times New Roman"/>
                      </a:endParaRPr>
                    </a:p>
                  </a:txBody>
                  <a:tcPr marL="0" marR="0" marT="0" marB="0">
                    <a:lnL w="38100" cap="flat" cmpd="dbl" algn="ctr">
                      <a:solidFill>
                        <a:srgbClr val="C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Φιλοσοφία– Σκοπιμότητα προγράμματος</a:t>
            </a:r>
            <a:endParaRPr lang="el-GR" dirty="0"/>
          </a:p>
        </p:txBody>
      </p:sp>
      <p:sp>
        <p:nvSpPr>
          <p:cNvPr id="3" name="2 - Θέση περιεχομένου"/>
          <p:cNvSpPr>
            <a:spLocks noGrp="1"/>
          </p:cNvSpPr>
          <p:nvPr>
            <p:ph idx="1"/>
          </p:nvPr>
        </p:nvSpPr>
        <p:spPr/>
        <p:txBody>
          <a:bodyPr>
            <a:normAutofit fontScale="85000" lnSpcReduction="10000"/>
          </a:bodyPr>
          <a:lstStyle/>
          <a:p>
            <a:pPr>
              <a:buNone/>
            </a:pPr>
            <a:r>
              <a:rPr lang="en-US" b="1" dirty="0" smtClean="0"/>
              <a:t> </a:t>
            </a:r>
            <a:endParaRPr lang="el-GR" dirty="0" smtClean="0"/>
          </a:p>
          <a:p>
            <a:r>
              <a:rPr lang="el-GR" dirty="0" smtClean="0"/>
              <a:t>      Το πρόγραμμα «Κάθε αλλαγή μία φωτεινή αρχή!» αποτελεί μία δομημένη εκπαιδευτική παρέμβαση στο πλαίσιο των εργαστηρίων καλλιέργειας δεξιοτήτων, για την </a:t>
            </a:r>
            <a:r>
              <a:rPr lang="el-GR" dirty="0" err="1" smtClean="0"/>
              <a:t>κοινωνικο</a:t>
            </a:r>
            <a:r>
              <a:rPr lang="el-GR" dirty="0" smtClean="0"/>
              <a:t>-συναισθηματική υποστήριξη και ενδυνάμωση μαθητών πρώιμης παιδικής και </a:t>
            </a:r>
            <a:r>
              <a:rPr lang="el-GR" dirty="0" err="1" smtClean="0"/>
              <a:t>πρωτοσχολικής</a:t>
            </a:r>
            <a:r>
              <a:rPr lang="el-GR" dirty="0" smtClean="0"/>
              <a:t> ηλικίας σε περιόδους αλλαγών. Ειδικότερα, επικεντρώνεται στο ζήτημα της μετάβασης, της υποδοχής και των διεργασιών ομαλής προσαρμογής των μαθητών/-τριών στο Νηπιαγωγείο.</a:t>
            </a:r>
          </a:p>
          <a:p>
            <a:pPr>
              <a:buNone/>
            </a:pPr>
            <a:r>
              <a:rPr lang="el-GR" b="1" dirty="0" smtClean="0"/>
              <a:t> </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215370" cy="1285884"/>
          </a:xfrm>
        </p:spPr>
        <p:txBody>
          <a:bodyPr>
            <a:normAutofit fontScale="90000"/>
          </a:bodyPr>
          <a:lstStyle/>
          <a:p>
            <a:r>
              <a:rPr lang="el-GR" sz="2700" dirty="0" smtClean="0"/>
              <a:t/>
            </a:r>
            <a:br>
              <a:rPr lang="el-GR" sz="2700" dirty="0" smtClean="0"/>
            </a:br>
            <a:r>
              <a:rPr lang="el-GR" b="1" dirty="0" smtClean="0"/>
              <a:t> </a:t>
            </a:r>
            <a:br>
              <a:rPr lang="el-GR" b="1" dirty="0" smtClean="0"/>
            </a:br>
            <a:r>
              <a:rPr lang="el-GR" b="1" dirty="0" smtClean="0"/>
              <a:t/>
            </a:r>
            <a:br>
              <a:rPr lang="el-GR" b="1" dirty="0" smtClean="0"/>
            </a:br>
            <a:r>
              <a:rPr lang="el-GR" u="sng" dirty="0" smtClean="0"/>
              <a:t> </a:t>
            </a:r>
            <a:r>
              <a:rPr lang="el-GR" sz="1800" u="sng" dirty="0" smtClean="0"/>
              <a:t>«Το γράμμα του ήλιου»: </a:t>
            </a:r>
            <a:r>
              <a:rPr lang="el-GR" sz="1800" dirty="0" smtClean="0"/>
              <a:t> Ο μικρός Ορφέας ήρθε στην παρέα μας και μας έφερε ένα γράμμα με αποστολέα τον </a:t>
            </a:r>
            <a:r>
              <a:rPr lang="el-GR" sz="1800" dirty="0" smtClean="0"/>
              <a:t>ήλιο και στόχο τη χαρούμενη μετάβαση με τη συνοδεία των αχτίνων από το σπίτι στο σχολείο</a:t>
            </a:r>
            <a:r>
              <a:rPr lang="el-GR" dirty="0" smtClean="0"/>
              <a:t>. </a:t>
            </a:r>
            <a:r>
              <a:rPr lang="el-GR" b="1" dirty="0" smtClean="0"/>
              <a:t/>
            </a:r>
            <a:br>
              <a:rPr lang="el-GR" b="1" dirty="0" smtClean="0"/>
            </a:br>
            <a:r>
              <a:rPr lang="el-GR" sz="2000" b="1" dirty="0" smtClean="0"/>
              <a:t>1</a:t>
            </a:r>
            <a:r>
              <a:rPr lang="el-GR" sz="2000" b="1" baseline="30000" dirty="0" smtClean="0"/>
              <a:t>ο</a:t>
            </a:r>
            <a:r>
              <a:rPr lang="el-GR" sz="2000" b="1" dirty="0" smtClean="0"/>
              <a:t>ΕΡΓΑΣΤΗΡΙΟ</a:t>
            </a:r>
            <a:r>
              <a:rPr lang="el-GR" dirty="0" smtClean="0"/>
              <a:t/>
            </a:r>
            <a:br>
              <a:rPr lang="el-GR" dirty="0" smtClean="0"/>
            </a:br>
            <a:r>
              <a:rPr lang="el-GR" dirty="0" smtClean="0"/>
              <a:t/>
            </a:r>
            <a:br>
              <a:rPr lang="el-GR" dirty="0" smtClean="0"/>
            </a:br>
            <a:endParaRPr lang="el-GR" dirty="0"/>
          </a:p>
        </p:txBody>
      </p:sp>
      <p:pic>
        <p:nvPicPr>
          <p:cNvPr id="4" name="3 - Θέση περιεχομένου" descr="C:\Users\User\Desktop\1759479768516.jpg"/>
          <p:cNvPicPr>
            <a:picLocks noGrp="1"/>
          </p:cNvPicPr>
          <p:nvPr>
            <p:ph idx="1"/>
          </p:nvPr>
        </p:nvPicPr>
        <p:blipFill>
          <a:blip r:embed="rId2" cstate="print"/>
          <a:srcRect/>
          <a:stretch>
            <a:fillRect/>
          </a:stretch>
        </p:blipFill>
        <p:spPr bwMode="auto">
          <a:xfrm>
            <a:off x="2428860" y="1857364"/>
            <a:ext cx="4143404" cy="405618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sz="1800" u="sng" dirty="0" smtClean="0"/>
              <a:t>Το κουβάρι της Μικρής Ηλιαχτίδας</a:t>
            </a:r>
            <a:r>
              <a:rPr lang="el-GR" sz="1800" dirty="0" smtClean="0"/>
              <a:t>»: Παιχνίδι γνωριμίας και σύνδεσης (με την </a:t>
            </a:r>
            <a:r>
              <a:rPr lang="el-GR" sz="1800" dirty="0" err="1" smtClean="0"/>
              <a:t>ακτινοκορδέλα</a:t>
            </a:r>
            <a:r>
              <a:rPr lang="el-GR" sz="1800" dirty="0" smtClean="0"/>
              <a:t>) στον κύκλο. Το κουβάρι περνά από χέρι σε χέρι. Κάθε παιδί λέει το όνομά του και όλοι τον/την χαιρετούν.«Είμαι ο/η… Γεια σου ο/η</a:t>
            </a:r>
            <a:r>
              <a:rPr lang="el-GR" dirty="0" smtClean="0"/>
              <a:t/>
            </a:r>
            <a:br>
              <a:rPr lang="el-GR" dirty="0" smtClean="0"/>
            </a:br>
            <a:endParaRPr lang="el-GR" dirty="0"/>
          </a:p>
        </p:txBody>
      </p:sp>
      <p:pic>
        <p:nvPicPr>
          <p:cNvPr id="4" name="3 - Θέση περιεχομένου" descr="C:\Users\User\Desktop\1759479768504.jpg"/>
          <p:cNvPicPr>
            <a:picLocks noGrp="1"/>
          </p:cNvPicPr>
          <p:nvPr>
            <p:ph idx="1"/>
          </p:nvPr>
        </p:nvPicPr>
        <p:blipFill>
          <a:blip r:embed="rId2" cstate="print"/>
          <a:srcRect/>
          <a:stretch>
            <a:fillRect/>
          </a:stretch>
        </p:blipFill>
        <p:spPr bwMode="auto">
          <a:xfrm>
            <a:off x="2714612" y="1785926"/>
            <a:ext cx="3500462" cy="342599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sz="1600" u="sng" dirty="0" smtClean="0"/>
              <a:t>Η Ηλιαχτίδα Οδηγός”:</a:t>
            </a:r>
            <a:r>
              <a:rPr lang="el-GR" sz="1600" dirty="0" smtClean="0"/>
              <a:t> Παιχνίδι στο χώρο. Τα παιδιά σχηματίζουν τρενάκι. Η Μικρή Ηλιαχτίδα οδηγεί τα παιδιά μέσα από… “δαιδαλώδεις” διαδρομές συνδέοντας το σπίτι με το σχολείο. </a:t>
            </a:r>
            <a:r>
              <a:rPr lang="el-GR" sz="1600" dirty="0" err="1" smtClean="0"/>
              <a:t>Toν</a:t>
            </a:r>
            <a:r>
              <a:rPr lang="el-GR" sz="1600" dirty="0" smtClean="0"/>
              <a:t> ρόλο του “αρχηγού” μπορούν να αναλάβουν και τα παιδιά.</a:t>
            </a:r>
            <a:br>
              <a:rPr lang="el-GR" sz="1600" dirty="0" smtClean="0"/>
            </a:br>
            <a:r>
              <a:rPr lang="el-GR" sz="1800" b="1" dirty="0" smtClean="0"/>
              <a:t>2</a:t>
            </a:r>
            <a:r>
              <a:rPr lang="el-GR" sz="1800" b="1" baseline="30000" dirty="0" smtClean="0"/>
              <a:t>ο</a:t>
            </a:r>
            <a:r>
              <a:rPr lang="el-GR" sz="1800" b="1" dirty="0" smtClean="0"/>
              <a:t> ΕΡΓΑΣΤΗΡΙΟ</a:t>
            </a:r>
            <a:r>
              <a:rPr lang="el-GR" sz="1600" dirty="0" smtClean="0"/>
              <a:t/>
            </a:r>
            <a:br>
              <a:rPr lang="el-GR" sz="1600" dirty="0" smtClean="0"/>
            </a:br>
            <a:endParaRPr lang="el-GR" sz="1600" dirty="0"/>
          </a:p>
        </p:txBody>
      </p:sp>
      <p:pic>
        <p:nvPicPr>
          <p:cNvPr id="4" name="3 - Θέση περιεχομένου" descr="C:\Users\User\Desktop\1759479768483.jpg"/>
          <p:cNvPicPr>
            <a:picLocks noGrp="1"/>
          </p:cNvPicPr>
          <p:nvPr>
            <p:ph idx="1"/>
          </p:nvPr>
        </p:nvPicPr>
        <p:blipFill>
          <a:blip r:embed="rId2" cstate="print"/>
          <a:srcRect/>
          <a:stretch>
            <a:fillRect/>
          </a:stretch>
        </p:blipFill>
        <p:spPr bwMode="auto">
          <a:xfrm>
            <a:off x="2500298" y="1600200"/>
            <a:ext cx="3929090" cy="45259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600" u="sng" dirty="0" smtClean="0"/>
              <a:t>Ο Ήλιος της τάξης μας:</a:t>
            </a:r>
            <a:r>
              <a:rPr lang="el-GR" sz="1600" b="1" dirty="0" smtClean="0"/>
              <a:t>(α)</a:t>
            </a:r>
            <a:r>
              <a:rPr lang="el-GR" sz="1600" dirty="0" smtClean="0"/>
              <a:t>Συνεργατική κατασκευή με ζωγραφική του ήλιου(κύκλου).</a:t>
            </a:r>
            <a:r>
              <a:rPr lang="el-GR" sz="1600" b="1" dirty="0" smtClean="0"/>
              <a:t>(β)</a:t>
            </a:r>
            <a:r>
              <a:rPr lang="el-GR" sz="1600" dirty="0" smtClean="0"/>
              <a:t>Ατομική </a:t>
            </a:r>
            <a:r>
              <a:rPr lang="el-GR" sz="1600" dirty="0" err="1" smtClean="0"/>
              <a:t>φιλοτέχνηση</a:t>
            </a:r>
            <a:r>
              <a:rPr lang="el-GR" sz="1600" dirty="0" smtClean="0"/>
              <a:t> των ηλιαχτίδων (μία λωρίδα χαρτονιού) στην οποία σημειώνεται το όνομα κάθε μαθητή/-</a:t>
            </a:r>
            <a:r>
              <a:rPr lang="el-GR" sz="1600" dirty="0" err="1" smtClean="0"/>
              <a:t>ήτριας</a:t>
            </a:r>
            <a:r>
              <a:rPr lang="el-GR" sz="1600" dirty="0" smtClean="0"/>
              <a:t> και ένα συναίσθημα. </a:t>
            </a:r>
            <a:br>
              <a:rPr lang="el-GR" sz="1600" dirty="0" smtClean="0"/>
            </a:br>
            <a:endParaRPr lang="el-GR" sz="1600" dirty="0"/>
          </a:p>
        </p:txBody>
      </p:sp>
      <p:pic>
        <p:nvPicPr>
          <p:cNvPr id="4" name="3 - Θέση περιεχομένου" descr="C:\Users\User\Desktop\2025-26\1759479768472.jpg"/>
          <p:cNvPicPr>
            <a:picLocks noGrp="1"/>
          </p:cNvPicPr>
          <p:nvPr>
            <p:ph idx="1"/>
          </p:nvPr>
        </p:nvPicPr>
        <p:blipFill>
          <a:blip r:embed="rId2" cstate="print"/>
          <a:srcRect/>
          <a:stretch>
            <a:fillRect/>
          </a:stretch>
        </p:blipFill>
        <p:spPr bwMode="auto">
          <a:xfrm>
            <a:off x="3108960" y="1911769"/>
            <a:ext cx="2926080" cy="39028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1600" dirty="0" smtClean="0"/>
              <a:t>-Παραλαβή των αγαπημένων αντικειμένων σύνδεσης με το σπίτι και την οικογένεια .</a:t>
            </a:r>
            <a:br>
              <a:rPr lang="el-GR" sz="1600" dirty="0" smtClean="0"/>
            </a:br>
            <a:r>
              <a:rPr lang="el-GR" sz="1600" u="sng" dirty="0" smtClean="0"/>
              <a:t>Ενδεικτική Πρόταση παρουσίασης:</a:t>
            </a:r>
            <a:r>
              <a:rPr lang="el-GR" sz="1600" dirty="0" smtClean="0"/>
              <a:t/>
            </a:r>
            <a:br>
              <a:rPr lang="el-GR" sz="1600" dirty="0" smtClean="0"/>
            </a:br>
            <a:r>
              <a:rPr lang="el-GR" sz="1600" dirty="0" smtClean="0"/>
              <a:t>-Κάθε μαθητής/</a:t>
            </a:r>
            <a:r>
              <a:rPr lang="el-GR" sz="1600" dirty="0" err="1" smtClean="0"/>
              <a:t>ήτρια</a:t>
            </a:r>
            <a:r>
              <a:rPr lang="el-GR" sz="1600" dirty="0" smtClean="0"/>
              <a:t> που παρουσιάζει κάθεται στην ειδικά διαμορφωμένη καρέκλα και πρέπει να πει:</a:t>
            </a:r>
            <a:br>
              <a:rPr lang="el-GR" sz="1600" dirty="0" smtClean="0"/>
            </a:br>
            <a:r>
              <a:rPr lang="el-GR" sz="1600" b="1" dirty="0" smtClean="0"/>
              <a:t>«Είμαι ο/η</a:t>
            </a:r>
            <a:r>
              <a:rPr lang="el-GR" sz="1600" dirty="0" smtClean="0"/>
              <a:t>	</a:t>
            </a:r>
            <a:r>
              <a:rPr lang="el-GR" sz="1600" b="1" dirty="0" smtClean="0"/>
              <a:t>και έφερα απ’ το σπίτι κατιτί.</a:t>
            </a:r>
            <a:r>
              <a:rPr lang="el-GR" sz="1800" b="1" dirty="0" smtClean="0"/>
              <a:t/>
            </a:r>
            <a:br>
              <a:rPr lang="el-GR" sz="1800" b="1" dirty="0" smtClean="0"/>
            </a:br>
            <a:r>
              <a:rPr lang="el-GR" sz="1800" b="1" dirty="0" smtClean="0"/>
              <a:t>3</a:t>
            </a:r>
            <a:r>
              <a:rPr lang="el-GR" sz="1800" b="1" baseline="30000" dirty="0" smtClean="0"/>
              <a:t>Ο</a:t>
            </a:r>
            <a:r>
              <a:rPr lang="el-GR" sz="1800" b="1" dirty="0" smtClean="0"/>
              <a:t> ΕΡΓΑΣΤΗΡΙΟ</a:t>
            </a:r>
            <a:endParaRPr lang="el-GR" sz="1800" dirty="0"/>
          </a:p>
        </p:txBody>
      </p:sp>
      <p:pic>
        <p:nvPicPr>
          <p:cNvPr id="4" name="3 - Θέση περιεχομένου" descr="C:\Users\User\Desktop\2025-26\1759479768459.jpg"/>
          <p:cNvPicPr>
            <a:picLocks noGrp="1"/>
          </p:cNvPicPr>
          <p:nvPr>
            <p:ph idx="1"/>
          </p:nvPr>
        </p:nvPicPr>
        <p:blipFill>
          <a:blip r:embed="rId2" cstate="print"/>
          <a:srcRect/>
          <a:stretch>
            <a:fillRect/>
          </a:stretch>
        </p:blipFill>
        <p:spPr bwMode="auto">
          <a:xfrm>
            <a:off x="3214678" y="2214554"/>
            <a:ext cx="2428892" cy="29013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200" u="sng" dirty="0" smtClean="0"/>
              <a:t>Η θέση δεξιά μου είναι αδειανή, έλα</a:t>
            </a:r>
            <a:r>
              <a:rPr lang="el-GR" sz="1200" i="1" u="sng" dirty="0" smtClean="0"/>
              <a:t>…</a:t>
            </a:r>
            <a:r>
              <a:rPr lang="el-GR" sz="1200" i="1" dirty="0" smtClean="0"/>
              <a:t> [όνομα συμμαθητή/</a:t>
            </a:r>
            <a:r>
              <a:rPr lang="el-GR" sz="1200" i="1" dirty="0" err="1" smtClean="0"/>
              <a:t>ήτριας</a:t>
            </a:r>
            <a:r>
              <a:rPr lang="el-GR" sz="1200" i="1" dirty="0" smtClean="0"/>
              <a:t>] </a:t>
            </a:r>
            <a:r>
              <a:rPr lang="el-GR" sz="1200" u="sng" dirty="0" smtClean="0"/>
              <a:t>να κάτσουμε μαζί</a:t>
            </a:r>
            <a:r>
              <a:rPr lang="el-GR" sz="1200" dirty="0" smtClean="0"/>
              <a:t>]</a:t>
            </a:r>
            <a:r>
              <a:rPr lang="el-GR" sz="1200" b="1" dirty="0" smtClean="0"/>
              <a:t>. </a:t>
            </a:r>
            <a:r>
              <a:rPr lang="el-GR" sz="1200" dirty="0" smtClean="0"/>
              <a:t>Παιχνίδι σύνδεσης. Στον κύκλο με μία θέση, κενή: Το παιδί που έχει στα δεξιά του την κενή θέση, χτυπά με το </a:t>
            </a:r>
            <a:r>
              <a:rPr lang="en-US" sz="1200" dirty="0" smtClean="0"/>
              <a:t> </a:t>
            </a:r>
            <a:r>
              <a:rPr lang="el-GR" sz="1200" dirty="0" smtClean="0"/>
              <a:t>κοντάρι ρυθμικά το πάτωμα λέγοντας την παραπάνω φράση. Προσκαλεί επομένως κάποιον/α να κάτσει δίπλα του. Το παιχνίδι συνεχίζεται για όση ώρα επιθυμεί η ομάδα καθώς σε κάθε μετακίνηση αδειάζει πάντα μία θέση.</a:t>
            </a:r>
            <a:br>
              <a:rPr lang="el-GR" sz="1200" dirty="0" smtClean="0"/>
            </a:br>
            <a:endParaRPr lang="el-GR" sz="1200" dirty="0"/>
          </a:p>
        </p:txBody>
      </p:sp>
      <p:pic>
        <p:nvPicPr>
          <p:cNvPr id="4" name="3 - Θέση περιεχομένου" descr="C:\Users\User\Desktop\1759479768493.jpg"/>
          <p:cNvPicPr>
            <a:picLocks noGrp="1"/>
          </p:cNvPicPr>
          <p:nvPr>
            <p:ph idx="1"/>
          </p:nvPr>
        </p:nvPicPr>
        <p:blipFill>
          <a:blip r:embed="rId2" cstate="print"/>
          <a:srcRect/>
          <a:stretch>
            <a:fillRect/>
          </a:stretch>
        </p:blipFill>
        <p:spPr bwMode="auto">
          <a:xfrm>
            <a:off x="2571736" y="2156994"/>
            <a:ext cx="3643338" cy="34123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388</Words>
  <Application>Microsoft Office PowerPoint</Application>
  <PresentationFormat>Προβολή στην οθόνη (4:3)</PresentationFormat>
  <Paragraphs>23</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ΚΑΘΕ ΑΛΛΑΓΗ ΜΙΑ ΦΩΤΕΙΝΗ ΑΡΧΗ</vt:lpstr>
      <vt:lpstr>Διαφάνεια 2</vt:lpstr>
      <vt:lpstr>Φιλοσοφία– Σκοπιμότητα προγράμματος</vt:lpstr>
      <vt:lpstr>     «Το γράμμα του ήλιου»:  Ο μικρός Ορφέας ήρθε στην παρέα μας και μας έφερε ένα γράμμα με αποστολέα τον ήλιο και στόχο τη χαρούμενη μετάβαση με τη συνοδεία των αχτίνων από το σπίτι στο σχολείο.  1οΕΡΓΑΣΤΗΡΙΟ  </vt:lpstr>
      <vt:lpstr>Το κουβάρι της Μικρής Ηλιαχτίδας»: Παιχνίδι γνωριμίας και σύνδεσης (με την ακτινοκορδέλα) στον κύκλο. Το κουβάρι περνά από χέρι σε χέρι. Κάθε παιδί λέει το όνομά του και όλοι τον/την χαιρετούν.«Είμαι ο/η… Γεια σου ο/η </vt:lpstr>
      <vt:lpstr>Η Ηλιαχτίδα Οδηγός”: Παιχνίδι στο χώρο. Τα παιδιά σχηματίζουν τρενάκι. Η Μικρή Ηλιαχτίδα οδηγεί τα παιδιά μέσα από… “δαιδαλώδεις” διαδρομές συνδέοντας το σπίτι με το σχολείο. Toν ρόλο του “αρχηγού” μπορούν να αναλάβουν και τα παιδιά. 2ο ΕΡΓΑΣΤΗΡΙΟ </vt:lpstr>
      <vt:lpstr>Ο Ήλιος της τάξης μας:(α)Συνεργατική κατασκευή με ζωγραφική του ήλιου(κύκλου).(β)Ατομική φιλοτέχνηση των ηλιαχτίδων (μία λωρίδα χαρτονιού) στην οποία σημειώνεται το όνομα κάθε μαθητή/-ήτριας και ένα συναίσθημα.  </vt:lpstr>
      <vt:lpstr>-Παραλαβή των αγαπημένων αντικειμένων σύνδεσης με το σπίτι και την οικογένεια . Ενδεικτική Πρόταση παρουσίασης: -Κάθε μαθητής/ήτρια που παρουσιάζει κάθεται στην ειδικά διαμορφωμένη καρέκλα και πρέπει να πει: «Είμαι ο/η και έφερα απ’ το σπίτι κατιτί. 3Ο ΕΡΓΑΣΤΗΡΙΟ</vt:lpstr>
      <vt:lpstr>Η θέση δεξιά μου είναι αδειανή, έλα… [όνομα συμμαθητή/ήτριας] να κάτσουμε μαζί]. Παιχνίδι σύνδεσης. Στον κύκλο με μία θέση, κενή: Το παιδί που έχει στα δεξιά του την κενή θέση, χτυπά με το  κοντάρι ρυθμικά το πάτωμα λέγοντας την παραπάνω φράση. Προσκαλεί επομένως κάποιον/α να κάτσει δίπλα του. Το παιχνίδι συνεχίζεται για όση ώρα επιθυμεί η ομάδα καθώς σε κάθε μετακίνηση αδειάζει πάντα μία θέση. </vt:lpstr>
      <vt:lpstr>-“Παγωμένες”…καλημέρες: Επίδειξη καρτών με εικόνες για τα συναισθήματα, στον κύκλο. Τα παιδιά αναγνωρίζουν και ονομάζουν τα συναισθήματα που βλέπουν στις κάρτες συνδέοντας τα δικά τους με τη μετάβαση τους   από  το σπίτι στο σχολείο. 4ο ΕΡΓΑΣΤΗΡΙΟ</vt:lpstr>
      <vt:lpstr>-Ζωγραφική σε ζευγάρια: Ενδυνάμωση της συνεργασίας  «-Αν ζωγραφίζαμε μαζί με κάποιον άλλο τι θα μπορούσαμε να φτιάξουμε;». «Τι χρώματα θα χρησιμοποιούσαμε;» «- Τι θέμα θα επιλέγαμε;» Θέλετε να δοκιμάσουμε;»</vt:lpstr>
      <vt:lpstr>Συνεργασία οικογένειας- σχολείου:«-Τι θα μπορούσαμε να κάνουμε όλοι μαζί ώστε να μάθουμε να τρώμε φρούτα; Κάθε παιδί έφερε ένα φρούτο από το σπίτι και παρασκευάσαμε …… Μια φρουτοσαλάτα 5ο ΕΡΓΑΣΤΗΡΙΟ</vt:lpstr>
      <vt:lpstr>ΦΥΛΛΟ ΕΡΓΑΣΙΑΣ ΜΙΑ ΑΚΤΙΝΟΚΟΡΔΕΛΑ ΑΠΌ ΤΟ ΣΠΙΤΙ ΣΤΟ ΣΧΟΛΕΙΟ</vt:lpstr>
      <vt:lpstr>ΦΥΛΛΟ ΕΡΓΑΣΙΑΣ ΖΩΓΡΑΦΙΖΩ ΚΑΙ ΠΑΡΟΥΣΙΑΖΩ ΤΟ ΑΓΑΠΗΜΕΝΟ ΑΝΤΙΚΕΙΜΕΝΟ ΠΟΥ ΕΦΕΡΑ ΑΠΌ ΤΟ ΣΠΙΤΙ </vt:lpstr>
      <vt:lpstr>ΦΥΛΛΟ ΕΡΓΑΣΙΑΣ  ΠΩΣ ΝΙΩΘΩ  ΠΟΥ ΗΡΘΕ Η ΗΛΙΑΧΤΙΔΑ ΣΤΟ ΣΧΟΛΕΙΟ </vt:lpstr>
      <vt:lpstr>ΦΥΛΛΟ ΕΡΓΑΣΙΑΣ Η ΔΙΚΗ ΜΟΥ ΚΑΛΗΜΕΡΑ ΣΤΟ ΣΧΟΛΕΙΟ</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ΚΑΘΕ ΑΛΛΑΓΗ ΜΙΑ ΦΩΤΕΙΝΗ ΑΡΧΗ</dc:title>
  <dc:creator>User</dc:creator>
  <cp:lastModifiedBy>User</cp:lastModifiedBy>
  <cp:revision>12</cp:revision>
  <dcterms:created xsi:type="dcterms:W3CDTF">2025-10-15T09:34:13Z</dcterms:created>
  <dcterms:modified xsi:type="dcterms:W3CDTF">2025-11-07T05:31:39Z</dcterms:modified>
</cp:coreProperties>
</file>