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 id="2147483721" r:id="rId2"/>
    <p:sldMasterId id="2147483722" r:id="rId3"/>
    <p:sldMasterId id="2147483723" r:id="rId4"/>
    <p:sldMasterId id="2147483724" r:id="rId5"/>
    <p:sldMasterId id="2147483725"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2000" cy="6858000"/>
  <p:notesSz cx="6858000" cy="9144000"/>
  <p:embeddedFontLst>
    <p:embeddedFont>
      <p:font typeface="Quattrocento Sans" charset="0"/>
      <p:regular r:id="rId31"/>
      <p:bold r:id="rId32"/>
      <p:italic r:id="rId33"/>
      <p:boldItalic r:id="rId34"/>
    </p:embeddedFont>
    <p:embeddedFont>
      <p:font typeface="Ubuntu" charset="0"/>
      <p:regular r:id="rId35"/>
      <p:bold r:id="rId36"/>
      <p:italic r:id="rId37"/>
      <p:boldItalic r:id="rId38"/>
    </p:embeddedFont>
    <p:embeddedFont>
      <p:font typeface="Calibri"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31E124A-1FE7-4CB4-9BD1-50CADAEAFBAD}">
  <a:tblStyle styleId="{931E124A-1FE7-4CB4-9BD1-50CADAEAFBA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43" d="100"/>
          <a:sy n="43" d="100"/>
        </p:scale>
        <p:origin x="-588" y="-10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1"/>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2"/>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12"/>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2"/>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3"/>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3"/>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3"/>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15"/>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7" name="Google Shape;67;p15"/>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8" name="Google Shape;68;p15"/>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19"/>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2"/>
        <p:cNvGrpSpPr/>
        <p:nvPr/>
      </p:nvGrpSpPr>
      <p:grpSpPr>
        <a:xfrm>
          <a:off x="0" y="0"/>
          <a:ext cx="0" cy="0"/>
          <a:chOff x="0" y="0"/>
          <a:chExt cx="0" cy="0"/>
        </a:xfrm>
      </p:grpSpPr>
      <p:sp>
        <p:nvSpPr>
          <p:cNvPr id="83" name="Google Shape;83;p21"/>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22"/>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2"/>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3"/>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23"/>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3"/>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4"/>
        <p:cNvGrpSpPr/>
        <p:nvPr/>
      </p:nvGrpSpPr>
      <p:grpSpPr>
        <a:xfrm>
          <a:off x="0" y="0"/>
          <a:ext cx="0" cy="0"/>
          <a:chOff x="0" y="0"/>
          <a:chExt cx="0" cy="0"/>
        </a:xfrm>
      </p:grpSpPr>
      <p:sp>
        <p:nvSpPr>
          <p:cNvPr id="95" name="Google Shape;95;p2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4"/>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4"/>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4"/>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5"/>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6"/>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6"/>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6"/>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0"/>
        <p:cNvGrpSpPr/>
        <p:nvPr/>
      </p:nvGrpSpPr>
      <p:grpSpPr>
        <a:xfrm>
          <a:off x="0" y="0"/>
          <a:ext cx="0" cy="0"/>
          <a:chOff x="0" y="0"/>
          <a:chExt cx="0" cy="0"/>
        </a:xfrm>
      </p:grpSpPr>
      <p:sp>
        <p:nvSpPr>
          <p:cNvPr id="121" name="Google Shape;121;p2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9"/>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9" name="Google Shape;129;p31"/>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2"/>
        <p:cNvGrpSpPr/>
        <p:nvPr/>
      </p:nvGrpSpPr>
      <p:grpSpPr>
        <a:xfrm>
          <a:off x="0" y="0"/>
          <a:ext cx="0" cy="0"/>
          <a:chOff x="0" y="0"/>
          <a:chExt cx="0" cy="0"/>
        </a:xfrm>
      </p:grpSpPr>
      <p:sp>
        <p:nvSpPr>
          <p:cNvPr id="133" name="Google Shape;133;p33"/>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4"/>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7" name="Google Shape;137;p34"/>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8" name="Google Shape;138;p34"/>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2" name="Google Shape;142;p35"/>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35"/>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4"/>
        <p:cNvGrpSpPr/>
        <p:nvPr/>
      </p:nvGrpSpPr>
      <p:grpSpPr>
        <a:xfrm>
          <a:off x="0" y="0"/>
          <a:ext cx="0" cy="0"/>
          <a:chOff x="0" y="0"/>
          <a:chExt cx="0" cy="0"/>
        </a:xfrm>
      </p:grpSpPr>
      <p:sp>
        <p:nvSpPr>
          <p:cNvPr id="145" name="Google Shape;145;p36"/>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36"/>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6"/>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37"/>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6" name="Google Shape;156;p38"/>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8"/>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38"/>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9"/>
        <p:cNvGrpSpPr/>
        <p:nvPr/>
      </p:nvGrpSpPr>
      <p:grpSpPr>
        <a:xfrm>
          <a:off x="0" y="0"/>
          <a:ext cx="0" cy="0"/>
          <a:chOff x="0" y="0"/>
          <a:chExt cx="0" cy="0"/>
        </a:xfrm>
      </p:grpSpPr>
      <p:sp>
        <p:nvSpPr>
          <p:cNvPr id="160" name="Google Shape;160;p3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39"/>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39"/>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9"/>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9"/>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9"/>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39"/>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2"/>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3"/>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5"/>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0"/>
        <p:cNvGrpSpPr/>
        <p:nvPr/>
      </p:nvGrpSpPr>
      <p:grpSpPr>
        <a:xfrm>
          <a:off x="0" y="0"/>
          <a:ext cx="0" cy="0"/>
          <a:chOff x="0" y="0"/>
          <a:chExt cx="0" cy="0"/>
        </a:xfrm>
      </p:grpSpPr>
      <p:sp>
        <p:nvSpPr>
          <p:cNvPr id="181" name="Google Shape;181;p4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4"/>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3" name="Google Shape;183;p44"/>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4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6"/>
        <p:cNvGrpSpPr/>
        <p:nvPr/>
      </p:nvGrpSpPr>
      <p:grpSpPr>
        <a:xfrm>
          <a:off x="0" y="0"/>
          <a:ext cx="0" cy="0"/>
          <a:chOff x="0" y="0"/>
          <a:chExt cx="0" cy="0"/>
        </a:xfrm>
      </p:grpSpPr>
      <p:sp>
        <p:nvSpPr>
          <p:cNvPr id="187" name="Google Shape;187;p46"/>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8"/>
        <p:cNvGrpSpPr/>
        <p:nvPr/>
      </p:nvGrpSpPr>
      <p:grpSpPr>
        <a:xfrm>
          <a:off x="0" y="0"/>
          <a:ext cx="0" cy="0"/>
          <a:chOff x="0" y="0"/>
          <a:chExt cx="0" cy="0"/>
        </a:xfrm>
      </p:grpSpPr>
      <p:sp>
        <p:nvSpPr>
          <p:cNvPr id="189" name="Google Shape;189;p4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7"/>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1" name="Google Shape;191;p47"/>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47"/>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3"/>
        <p:cNvGrpSpPr/>
        <p:nvPr/>
      </p:nvGrpSpPr>
      <p:grpSpPr>
        <a:xfrm>
          <a:off x="0" y="0"/>
          <a:ext cx="0" cy="0"/>
          <a:chOff x="0" y="0"/>
          <a:chExt cx="0" cy="0"/>
        </a:xfrm>
      </p:grpSpPr>
      <p:sp>
        <p:nvSpPr>
          <p:cNvPr id="194" name="Google Shape;194;p4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48"/>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6" name="Google Shape;196;p48"/>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48"/>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8"/>
        <p:cNvGrpSpPr/>
        <p:nvPr/>
      </p:nvGrpSpPr>
      <p:grpSpPr>
        <a:xfrm>
          <a:off x="0" y="0"/>
          <a:ext cx="0" cy="0"/>
          <a:chOff x="0" y="0"/>
          <a:chExt cx="0" cy="0"/>
        </a:xfrm>
      </p:grpSpPr>
      <p:sp>
        <p:nvSpPr>
          <p:cNvPr id="199" name="Google Shape;199;p4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9"/>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1" name="Google Shape;201;p49"/>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2" name="Google Shape;202;p49"/>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3"/>
        <p:cNvGrpSpPr/>
        <p:nvPr/>
      </p:nvGrpSpPr>
      <p:grpSpPr>
        <a:xfrm>
          <a:off x="0" y="0"/>
          <a:ext cx="0" cy="0"/>
          <a:chOff x="0" y="0"/>
          <a:chExt cx="0" cy="0"/>
        </a:xfrm>
      </p:grpSpPr>
      <p:sp>
        <p:nvSpPr>
          <p:cNvPr id="204" name="Google Shape;204;p5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50"/>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50"/>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7"/>
        <p:cNvGrpSpPr/>
        <p:nvPr/>
      </p:nvGrpSpPr>
      <p:grpSpPr>
        <a:xfrm>
          <a:off x="0" y="0"/>
          <a:ext cx="0" cy="0"/>
          <a:chOff x="0" y="0"/>
          <a:chExt cx="0" cy="0"/>
        </a:xfrm>
      </p:grpSpPr>
      <p:sp>
        <p:nvSpPr>
          <p:cNvPr id="208" name="Google Shape;208;p51"/>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1"/>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51"/>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51"/>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51"/>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3"/>
        <p:cNvGrpSpPr/>
        <p:nvPr/>
      </p:nvGrpSpPr>
      <p:grpSpPr>
        <a:xfrm>
          <a:off x="0" y="0"/>
          <a:ext cx="0" cy="0"/>
          <a:chOff x="0" y="0"/>
          <a:chExt cx="0" cy="0"/>
        </a:xfrm>
      </p:grpSpPr>
      <p:sp>
        <p:nvSpPr>
          <p:cNvPr id="214" name="Google Shape;214;p5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2"/>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52"/>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52"/>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52"/>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9" name="Google Shape;219;p52"/>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52"/>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3"/>
        <p:cNvGrpSpPr/>
        <p:nvPr/>
      </p:nvGrpSpPr>
      <p:grpSpPr>
        <a:xfrm>
          <a:off x="0" y="0"/>
          <a:ext cx="0" cy="0"/>
          <a:chOff x="0" y="0"/>
          <a:chExt cx="0" cy="0"/>
        </a:xfrm>
      </p:grpSpPr>
      <p:sp>
        <p:nvSpPr>
          <p:cNvPr id="244" name="Google Shape;244;p5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55"/>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6"/>
        <p:cNvGrpSpPr/>
        <p:nvPr/>
      </p:nvGrpSpPr>
      <p:grpSpPr>
        <a:xfrm>
          <a:off x="0" y="0"/>
          <a:ext cx="0" cy="0"/>
          <a:chOff x="0" y="0"/>
          <a:chExt cx="0" cy="0"/>
        </a:xfrm>
      </p:grpSpPr>
      <p:sp>
        <p:nvSpPr>
          <p:cNvPr id="247" name="Google Shape;247;p56"/>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56"/>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9"/>
        <p:cNvGrpSpPr/>
        <p:nvPr/>
      </p:nvGrpSpPr>
      <p:grpSpPr>
        <a:xfrm>
          <a:off x="0" y="0"/>
          <a:ext cx="0" cy="0"/>
          <a:chOff x="0" y="0"/>
          <a:chExt cx="0" cy="0"/>
        </a:xfrm>
      </p:grpSpPr>
      <p:sp>
        <p:nvSpPr>
          <p:cNvPr id="250" name="Google Shape;250;p5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7"/>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2" name="Google Shape;252;p57"/>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5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5"/>
        <p:cNvGrpSpPr/>
        <p:nvPr/>
      </p:nvGrpSpPr>
      <p:grpSpPr>
        <a:xfrm>
          <a:off x="0" y="0"/>
          <a:ext cx="0" cy="0"/>
          <a:chOff x="0" y="0"/>
          <a:chExt cx="0" cy="0"/>
        </a:xfrm>
      </p:grpSpPr>
      <p:sp>
        <p:nvSpPr>
          <p:cNvPr id="256" name="Google Shape;256;p59"/>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7"/>
        <p:cNvGrpSpPr/>
        <p:nvPr/>
      </p:nvGrpSpPr>
      <p:grpSpPr>
        <a:xfrm>
          <a:off x="0" y="0"/>
          <a:ext cx="0" cy="0"/>
          <a:chOff x="0" y="0"/>
          <a:chExt cx="0" cy="0"/>
        </a:xfrm>
      </p:grpSpPr>
      <p:sp>
        <p:nvSpPr>
          <p:cNvPr id="258" name="Google Shape;258;p6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60"/>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0" name="Google Shape;260;p60"/>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1" name="Google Shape;261;p60"/>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2"/>
        <p:cNvGrpSpPr/>
        <p:nvPr/>
      </p:nvGrpSpPr>
      <p:grpSpPr>
        <a:xfrm>
          <a:off x="0" y="0"/>
          <a:ext cx="0" cy="0"/>
          <a:chOff x="0" y="0"/>
          <a:chExt cx="0" cy="0"/>
        </a:xfrm>
      </p:grpSpPr>
      <p:sp>
        <p:nvSpPr>
          <p:cNvPr id="263" name="Google Shape;263;p61"/>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61"/>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5" name="Google Shape;265;p61"/>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61"/>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67"/>
        <p:cNvGrpSpPr/>
        <p:nvPr/>
      </p:nvGrpSpPr>
      <p:grpSpPr>
        <a:xfrm>
          <a:off x="0" y="0"/>
          <a:ext cx="0" cy="0"/>
          <a:chOff x="0" y="0"/>
          <a:chExt cx="0" cy="0"/>
        </a:xfrm>
      </p:grpSpPr>
      <p:sp>
        <p:nvSpPr>
          <p:cNvPr id="268" name="Google Shape;268;p62"/>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62"/>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0" name="Google Shape;270;p62"/>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62"/>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2"/>
        <p:cNvGrpSpPr/>
        <p:nvPr/>
      </p:nvGrpSpPr>
      <p:grpSpPr>
        <a:xfrm>
          <a:off x="0" y="0"/>
          <a:ext cx="0" cy="0"/>
          <a:chOff x="0" y="0"/>
          <a:chExt cx="0" cy="0"/>
        </a:xfrm>
      </p:grpSpPr>
      <p:sp>
        <p:nvSpPr>
          <p:cNvPr id="273" name="Google Shape;273;p63"/>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3"/>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5" name="Google Shape;275;p63"/>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6"/>
        <p:cNvGrpSpPr/>
        <p:nvPr/>
      </p:nvGrpSpPr>
      <p:grpSpPr>
        <a:xfrm>
          <a:off x="0" y="0"/>
          <a:ext cx="0" cy="0"/>
          <a:chOff x="0" y="0"/>
          <a:chExt cx="0" cy="0"/>
        </a:xfrm>
      </p:grpSpPr>
      <p:sp>
        <p:nvSpPr>
          <p:cNvPr id="277" name="Google Shape;277;p6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64"/>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9" name="Google Shape;279;p64"/>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0" name="Google Shape;280;p64"/>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64"/>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7"/>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2"/>
        <p:cNvGrpSpPr/>
        <p:nvPr/>
      </p:nvGrpSpPr>
      <p:grpSpPr>
        <a:xfrm>
          <a:off x="0" y="0"/>
          <a:ext cx="0" cy="0"/>
          <a:chOff x="0" y="0"/>
          <a:chExt cx="0" cy="0"/>
        </a:xfrm>
      </p:grpSpPr>
      <p:sp>
        <p:nvSpPr>
          <p:cNvPr id="283" name="Google Shape;283;p6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65"/>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65"/>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65"/>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65"/>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65"/>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65"/>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93"/>
        <p:cNvGrpSpPr/>
        <p:nvPr/>
      </p:nvGrpSpPr>
      <p:grpSpPr>
        <a:xfrm>
          <a:off x="0" y="0"/>
          <a:ext cx="0" cy="0"/>
          <a:chOff x="0" y="0"/>
          <a:chExt cx="0" cy="0"/>
        </a:xfrm>
      </p:grpSpPr>
      <p:sp>
        <p:nvSpPr>
          <p:cNvPr id="294" name="Google Shape;294;p6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67"/>
          <p:cNvSpPr txBox="1">
            <a:spLocks noGrp="1"/>
          </p:cNvSpPr>
          <p:nvPr>
            <p:ph type="body" idx="1"/>
          </p:nvPr>
        </p:nvSpPr>
        <p:spPr>
          <a:xfrm>
            <a:off x="4265640" y="3733920"/>
            <a:ext cx="685800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96"/>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97"/>
        <p:cNvGrpSpPr/>
        <p:nvPr/>
      </p:nvGrpSpPr>
      <p:grpSpPr>
        <a:xfrm>
          <a:off x="0" y="0"/>
          <a:ext cx="0" cy="0"/>
          <a:chOff x="0" y="0"/>
          <a:chExt cx="0" cy="0"/>
        </a:xfrm>
      </p:grpSpPr>
      <p:sp>
        <p:nvSpPr>
          <p:cNvPr id="298" name="Google Shape;298;p6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69"/>
          <p:cNvSpPr txBox="1">
            <a:spLocks noGrp="1"/>
          </p:cNvSpPr>
          <p:nvPr>
            <p:ph type="subTitle" idx="1"/>
          </p:nvPr>
        </p:nvSpPr>
        <p:spPr>
          <a:xfrm>
            <a:off x="4265640" y="3733920"/>
            <a:ext cx="6858000" cy="9144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0"/>
        <p:cNvGrpSpPr/>
        <p:nvPr/>
      </p:nvGrpSpPr>
      <p:grpSpPr>
        <a:xfrm>
          <a:off x="0" y="0"/>
          <a:ext cx="0" cy="0"/>
          <a:chOff x="0" y="0"/>
          <a:chExt cx="0" cy="0"/>
        </a:xfrm>
      </p:grpSpPr>
      <p:sp>
        <p:nvSpPr>
          <p:cNvPr id="301" name="Google Shape;301;p7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70"/>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3" name="Google Shape;303;p70"/>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4"/>
        <p:cNvGrpSpPr/>
        <p:nvPr/>
      </p:nvGrpSpPr>
      <p:grpSpPr>
        <a:xfrm>
          <a:off x="0" y="0"/>
          <a:ext cx="0" cy="0"/>
          <a:chOff x="0" y="0"/>
          <a:chExt cx="0" cy="0"/>
        </a:xfrm>
      </p:grpSpPr>
      <p:sp>
        <p:nvSpPr>
          <p:cNvPr id="305" name="Google Shape;305;p71"/>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6"/>
        <p:cNvGrpSpPr/>
        <p:nvPr/>
      </p:nvGrpSpPr>
      <p:grpSpPr>
        <a:xfrm>
          <a:off x="0" y="0"/>
          <a:ext cx="0" cy="0"/>
          <a:chOff x="0" y="0"/>
          <a:chExt cx="0" cy="0"/>
        </a:xfrm>
      </p:grpSpPr>
      <p:sp>
        <p:nvSpPr>
          <p:cNvPr id="307" name="Google Shape;307;p72"/>
          <p:cNvSpPr txBox="1">
            <a:spLocks noGrp="1"/>
          </p:cNvSpPr>
          <p:nvPr>
            <p:ph type="subTitle" idx="1"/>
          </p:nvPr>
        </p:nvSpPr>
        <p:spPr>
          <a:xfrm>
            <a:off x="4265640" y="1828800"/>
            <a:ext cx="6858000" cy="8478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8"/>
        <p:cNvGrpSpPr/>
        <p:nvPr/>
      </p:nvGrpSpPr>
      <p:grpSpPr>
        <a:xfrm>
          <a:off x="0" y="0"/>
          <a:ext cx="0" cy="0"/>
          <a:chOff x="0" y="0"/>
          <a:chExt cx="0" cy="0"/>
        </a:xfrm>
      </p:grpSpPr>
      <p:sp>
        <p:nvSpPr>
          <p:cNvPr id="309" name="Google Shape;309;p73"/>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73"/>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1" name="Google Shape;311;p73"/>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73"/>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3"/>
        <p:cNvGrpSpPr/>
        <p:nvPr/>
      </p:nvGrpSpPr>
      <p:grpSpPr>
        <a:xfrm>
          <a:off x="0" y="0"/>
          <a:ext cx="0" cy="0"/>
          <a:chOff x="0" y="0"/>
          <a:chExt cx="0" cy="0"/>
        </a:xfrm>
      </p:grpSpPr>
      <p:sp>
        <p:nvSpPr>
          <p:cNvPr id="314" name="Google Shape;314;p74"/>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74"/>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74"/>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7" name="Google Shape;317;p74"/>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18"/>
        <p:cNvGrpSpPr/>
        <p:nvPr/>
      </p:nvGrpSpPr>
      <p:grpSpPr>
        <a:xfrm>
          <a:off x="0" y="0"/>
          <a:ext cx="0" cy="0"/>
          <a:chOff x="0" y="0"/>
          <a:chExt cx="0" cy="0"/>
        </a:xfrm>
      </p:grpSpPr>
      <p:sp>
        <p:nvSpPr>
          <p:cNvPr id="319" name="Google Shape;319;p75"/>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5"/>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75"/>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2" name="Google Shape;322;p75"/>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8"/>
          <p:cNvSpPr txBox="1">
            <a:spLocks noGrp="1"/>
          </p:cNvSpPr>
          <p:nvPr>
            <p:ph type="body" idx="2"/>
          </p:nvPr>
        </p:nvSpPr>
        <p:spPr>
          <a:xfrm>
            <a:off x="777996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8"/>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23"/>
        <p:cNvGrpSpPr/>
        <p:nvPr/>
      </p:nvGrpSpPr>
      <p:grpSpPr>
        <a:xfrm>
          <a:off x="0" y="0"/>
          <a:ext cx="0" cy="0"/>
          <a:chOff x="0" y="0"/>
          <a:chExt cx="0" cy="0"/>
        </a:xfrm>
      </p:grpSpPr>
      <p:sp>
        <p:nvSpPr>
          <p:cNvPr id="324" name="Google Shape;324;p76"/>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76"/>
          <p:cNvSpPr txBox="1">
            <a:spLocks noGrp="1"/>
          </p:cNvSpPr>
          <p:nvPr>
            <p:ph type="body" idx="1"/>
          </p:nvPr>
        </p:nvSpPr>
        <p:spPr>
          <a:xfrm>
            <a:off x="4265640" y="373392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76"/>
          <p:cNvSpPr txBox="1">
            <a:spLocks noGrp="1"/>
          </p:cNvSpPr>
          <p:nvPr>
            <p:ph type="body" idx="2"/>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27"/>
        <p:cNvGrpSpPr/>
        <p:nvPr/>
      </p:nvGrpSpPr>
      <p:grpSpPr>
        <a:xfrm>
          <a:off x="0" y="0"/>
          <a:ext cx="0" cy="0"/>
          <a:chOff x="0" y="0"/>
          <a:chExt cx="0" cy="0"/>
        </a:xfrm>
      </p:grpSpPr>
      <p:sp>
        <p:nvSpPr>
          <p:cNvPr id="328" name="Google Shape;328;p77"/>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77"/>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77"/>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77"/>
          <p:cNvSpPr txBox="1">
            <a:spLocks noGrp="1"/>
          </p:cNvSpPr>
          <p:nvPr>
            <p:ph type="body" idx="3"/>
          </p:nvPr>
        </p:nvSpPr>
        <p:spPr>
          <a:xfrm>
            <a:off x="426564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2" name="Google Shape;332;p77"/>
          <p:cNvSpPr txBox="1">
            <a:spLocks noGrp="1"/>
          </p:cNvSpPr>
          <p:nvPr>
            <p:ph type="body" idx="4"/>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33"/>
        <p:cNvGrpSpPr/>
        <p:nvPr/>
      </p:nvGrpSpPr>
      <p:grpSpPr>
        <a:xfrm>
          <a:off x="0" y="0"/>
          <a:ext cx="0" cy="0"/>
          <a:chOff x="0" y="0"/>
          <a:chExt cx="0" cy="0"/>
        </a:xfrm>
      </p:grpSpPr>
      <p:sp>
        <p:nvSpPr>
          <p:cNvPr id="334" name="Google Shape;334;p78"/>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78"/>
          <p:cNvSpPr txBox="1">
            <a:spLocks noGrp="1"/>
          </p:cNvSpPr>
          <p:nvPr>
            <p:ph type="body" idx="1"/>
          </p:nvPr>
        </p:nvSpPr>
        <p:spPr>
          <a:xfrm>
            <a:off x="426564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6" name="Google Shape;336;p78"/>
          <p:cNvSpPr txBox="1">
            <a:spLocks noGrp="1"/>
          </p:cNvSpPr>
          <p:nvPr>
            <p:ph type="body" idx="2"/>
          </p:nvPr>
        </p:nvSpPr>
        <p:spPr>
          <a:xfrm>
            <a:off x="65844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7" name="Google Shape;337;p78"/>
          <p:cNvSpPr txBox="1">
            <a:spLocks noGrp="1"/>
          </p:cNvSpPr>
          <p:nvPr>
            <p:ph type="body" idx="3"/>
          </p:nvPr>
        </p:nvSpPr>
        <p:spPr>
          <a:xfrm>
            <a:off x="8902800" y="373392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8" name="Google Shape;338;p78"/>
          <p:cNvSpPr txBox="1">
            <a:spLocks noGrp="1"/>
          </p:cNvSpPr>
          <p:nvPr>
            <p:ph type="body" idx="4"/>
          </p:nvPr>
        </p:nvSpPr>
        <p:spPr>
          <a:xfrm>
            <a:off x="426564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78"/>
          <p:cNvSpPr txBox="1">
            <a:spLocks noGrp="1"/>
          </p:cNvSpPr>
          <p:nvPr>
            <p:ph type="body" idx="5"/>
          </p:nvPr>
        </p:nvSpPr>
        <p:spPr>
          <a:xfrm>
            <a:off x="65844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78"/>
          <p:cNvSpPr txBox="1">
            <a:spLocks noGrp="1"/>
          </p:cNvSpPr>
          <p:nvPr>
            <p:ph type="body" idx="6"/>
          </p:nvPr>
        </p:nvSpPr>
        <p:spPr>
          <a:xfrm>
            <a:off x="8902800" y="4211640"/>
            <a:ext cx="220788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265640" y="3733920"/>
            <a:ext cx="3346560" cy="9144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9"/>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9"/>
          <p:cNvSpPr txBox="1">
            <a:spLocks noGrp="1"/>
          </p:cNvSpPr>
          <p:nvPr>
            <p:ph type="body" idx="3"/>
          </p:nvPr>
        </p:nvSpPr>
        <p:spPr>
          <a:xfrm>
            <a:off x="7779960" y="421164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265640" y="1828800"/>
            <a:ext cx="6858000" cy="1828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26564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0"/>
          <p:cNvSpPr txBox="1">
            <a:spLocks noGrp="1"/>
          </p:cNvSpPr>
          <p:nvPr>
            <p:ph type="body" idx="2"/>
          </p:nvPr>
        </p:nvSpPr>
        <p:spPr>
          <a:xfrm>
            <a:off x="7779960" y="3733920"/>
            <a:ext cx="334656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0"/>
          <p:cNvSpPr txBox="1">
            <a:spLocks noGrp="1"/>
          </p:cNvSpPr>
          <p:nvPr>
            <p:ph type="body" idx="3"/>
          </p:nvPr>
        </p:nvSpPr>
        <p:spPr>
          <a:xfrm>
            <a:off x="4265640" y="4211640"/>
            <a:ext cx="6858000" cy="435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65640" y="1752480"/>
            <a:ext cx="6858000" cy="18288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8" name="Google Shape;58;p14"/>
          <p:cNvSpPr txBox="1">
            <a:spLocks noGrp="1"/>
          </p:cNvSpPr>
          <p:nvPr>
            <p:ph type="title" idx="2"/>
          </p:nvPr>
        </p:nvSpPr>
        <p:spPr>
          <a:xfrm>
            <a:off x="1065240" y="1752480"/>
            <a:ext cx="10058400" cy="422892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9" name="Google Shape;59;p14"/>
          <p:cNvSpPr txBox="1">
            <a:spLocks noGrp="1"/>
          </p:cNvSpPr>
          <p:nvPr>
            <p:ph type="sldNum" idx="12"/>
          </p:nvPr>
        </p:nvSpPr>
        <p:spPr>
          <a:xfrm>
            <a:off x="1065240" y="6019920"/>
            <a:ext cx="76212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1pPr>
            <a:lvl2pPr marL="0" marR="0" lvl="1"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2pPr>
            <a:lvl3pPr marL="0" marR="0" lvl="2"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3pPr>
            <a:lvl4pPr marL="0" marR="0" lvl="3"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4pPr>
            <a:lvl5pPr marL="0" marR="0" lvl="4"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5pPr>
            <a:lvl6pPr marL="0" marR="0" lvl="5"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6pPr>
            <a:lvl7pPr marL="0" marR="0" lvl="6"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7pPr>
            <a:lvl8pPr marL="0" marR="0" lvl="7"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8pPr>
            <a:lvl9pPr marL="0" marR="0" lvl="8"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l-GR"/>
              <a:pPr marL="0" lvl="0" indent="0" algn="l" rtl="0">
                <a:spcBef>
                  <a:spcPts val="0"/>
                </a:spcBef>
                <a:spcAft>
                  <a:spcPts val="0"/>
                </a:spcAft>
                <a:buNone/>
              </a:pPr>
              <a:t>‹#›</a:t>
            </a:fld>
            <a:endParaRPr>
              <a:solidFill>
                <a:srgbClr val="000000"/>
              </a:solidFill>
              <a:latin typeface="Times New Roman"/>
              <a:ea typeface="Times New Roman"/>
              <a:cs typeface="Times New Roman"/>
              <a:sym typeface="Times New Roman"/>
            </a:endParaRPr>
          </a:p>
        </p:txBody>
      </p:sp>
      <p:sp>
        <p:nvSpPr>
          <p:cNvPr id="60" name="Google Shape;60;p14"/>
          <p:cNvSpPr txBox="1">
            <a:spLocks noGrp="1"/>
          </p:cNvSpPr>
          <p:nvPr>
            <p:ph type="ftr" idx="11"/>
          </p:nvPr>
        </p:nvSpPr>
        <p:spPr>
          <a:xfrm>
            <a:off x="1979640" y="6019920"/>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dt" idx="10"/>
          </p:nvPr>
        </p:nvSpPr>
        <p:spPr>
          <a:xfrm>
            <a:off x="8075520" y="6019920"/>
            <a:ext cx="139644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3" name="Google Shape;113;p27"/>
          <p:cNvSpPr txBox="1">
            <a:spLocks noGrp="1"/>
          </p:cNvSpPr>
          <p:nvPr>
            <p:ph type="title" idx="2"/>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4" name="Google Shape;114;p27"/>
          <p:cNvSpPr txBox="1">
            <a:spLocks noGrp="1"/>
          </p:cNvSpPr>
          <p:nvPr>
            <p:ph type="title" idx="3"/>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 name="Google Shape;115;p27"/>
          <p:cNvSpPr txBox="1">
            <a:spLocks noGrp="1"/>
          </p:cNvSpPr>
          <p:nvPr>
            <p:ph type="sldNum" idx="12"/>
          </p:nvPr>
        </p:nvSpPr>
        <p:spPr>
          <a:xfrm>
            <a:off x="1065240" y="6019920"/>
            <a:ext cx="76212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1pPr>
            <a:lvl2pPr marL="0" marR="0" lvl="1"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2pPr>
            <a:lvl3pPr marL="0" marR="0" lvl="2"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3pPr>
            <a:lvl4pPr marL="0" marR="0" lvl="3"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4pPr>
            <a:lvl5pPr marL="0" marR="0" lvl="4"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5pPr>
            <a:lvl6pPr marL="0" marR="0" lvl="5"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6pPr>
            <a:lvl7pPr marL="0" marR="0" lvl="6"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7pPr>
            <a:lvl8pPr marL="0" marR="0" lvl="7"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8pPr>
            <a:lvl9pPr marL="0" marR="0" lvl="8"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l-GR"/>
              <a:pPr marL="0" lvl="0" indent="0" algn="l" rtl="0">
                <a:spcBef>
                  <a:spcPts val="0"/>
                </a:spcBef>
                <a:spcAft>
                  <a:spcPts val="0"/>
                </a:spcAft>
                <a:buNone/>
              </a:pPr>
              <a:t>‹#›</a:t>
            </a:fld>
            <a:endParaRPr>
              <a:solidFill>
                <a:srgbClr val="000000"/>
              </a:solidFill>
              <a:latin typeface="Times New Roman"/>
              <a:ea typeface="Times New Roman"/>
              <a:cs typeface="Times New Roman"/>
              <a:sym typeface="Times New Roman"/>
            </a:endParaRPr>
          </a:p>
        </p:txBody>
      </p:sp>
      <p:sp>
        <p:nvSpPr>
          <p:cNvPr id="116" name="Google Shape;116;p27"/>
          <p:cNvSpPr txBox="1">
            <a:spLocks noGrp="1"/>
          </p:cNvSpPr>
          <p:nvPr>
            <p:ph type="ftr" idx="11"/>
          </p:nvPr>
        </p:nvSpPr>
        <p:spPr>
          <a:xfrm>
            <a:off x="1979640" y="6019920"/>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7" name="Google Shape;117;p27"/>
          <p:cNvSpPr txBox="1">
            <a:spLocks noGrp="1"/>
          </p:cNvSpPr>
          <p:nvPr>
            <p:ph type="dt" idx="10"/>
          </p:nvPr>
        </p:nvSpPr>
        <p:spPr>
          <a:xfrm>
            <a:off x="8075520" y="6019920"/>
            <a:ext cx="139644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8" name="Google Shape;118;p2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40"/>
          <p:cNvSpPr txBox="1">
            <a:spLocks noGrp="1"/>
          </p:cNvSpPr>
          <p:nvPr>
            <p:ph type="sldNum" idx="12"/>
          </p:nvPr>
        </p:nvSpPr>
        <p:spPr>
          <a:xfrm>
            <a:off x="1065240" y="6019920"/>
            <a:ext cx="76212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1pPr>
            <a:lvl2pPr marL="0" marR="0" lvl="1"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2pPr>
            <a:lvl3pPr marL="0" marR="0" lvl="2"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3pPr>
            <a:lvl4pPr marL="0" marR="0" lvl="3"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4pPr>
            <a:lvl5pPr marL="0" marR="0" lvl="4"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5pPr>
            <a:lvl6pPr marL="0" marR="0" lvl="5"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6pPr>
            <a:lvl7pPr marL="0" marR="0" lvl="6"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7pPr>
            <a:lvl8pPr marL="0" marR="0" lvl="7"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8pPr>
            <a:lvl9pPr marL="0" marR="0" lvl="8" indent="0" algn="l" rtl="0">
              <a:lnSpc>
                <a:spcPct val="100000"/>
              </a:lnSpc>
              <a:spcBef>
                <a:spcPts val="0"/>
              </a:spcBef>
              <a:buNone/>
              <a:defRPr sz="1100" b="0" i="0" u="none" strike="noStrike" cap="none">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l-GR"/>
              <a:pPr marL="0" lvl="0" indent="0" algn="l" rtl="0">
                <a:spcBef>
                  <a:spcPts val="0"/>
                </a:spcBef>
                <a:spcAft>
                  <a:spcPts val="0"/>
                </a:spcAft>
                <a:buNone/>
              </a:pPr>
              <a:t>‹#›</a:t>
            </a:fld>
            <a:endParaRPr>
              <a:solidFill>
                <a:srgbClr val="000000"/>
              </a:solidFill>
              <a:latin typeface="Times New Roman"/>
              <a:ea typeface="Times New Roman"/>
              <a:cs typeface="Times New Roman"/>
              <a:sym typeface="Times New Roman"/>
            </a:endParaRPr>
          </a:p>
        </p:txBody>
      </p:sp>
      <p:sp>
        <p:nvSpPr>
          <p:cNvPr id="169" name="Google Shape;169;p40"/>
          <p:cNvSpPr txBox="1">
            <a:spLocks noGrp="1"/>
          </p:cNvSpPr>
          <p:nvPr>
            <p:ph type="ftr" idx="11"/>
          </p:nvPr>
        </p:nvSpPr>
        <p:spPr>
          <a:xfrm>
            <a:off x="1979640" y="6019920"/>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0" name="Google Shape;170;p40"/>
          <p:cNvSpPr txBox="1">
            <a:spLocks noGrp="1"/>
          </p:cNvSpPr>
          <p:nvPr>
            <p:ph type="dt" idx="10"/>
          </p:nvPr>
        </p:nvSpPr>
        <p:spPr>
          <a:xfrm>
            <a:off x="8075520" y="6019920"/>
            <a:ext cx="139644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1" name="Google Shape;171;p4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2" name="Google Shape;172;p4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7493040" y="1330200"/>
            <a:ext cx="3840480" cy="210312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223" name="Google Shape;223;p53"/>
          <p:cNvGrpSpPr/>
          <p:nvPr/>
        </p:nvGrpSpPr>
        <p:grpSpPr>
          <a:xfrm>
            <a:off x="595260" y="781380"/>
            <a:ext cx="6433560" cy="5053320"/>
            <a:chOff x="595260" y="781380"/>
            <a:chExt cx="6433560" cy="5053320"/>
          </a:xfrm>
        </p:grpSpPr>
        <p:sp>
          <p:nvSpPr>
            <p:cNvPr id="224" name="Google Shape;224;p53"/>
            <p:cNvSpPr/>
            <p:nvPr/>
          </p:nvSpPr>
          <p:spPr>
            <a:xfrm rot="5400000" flipH="1">
              <a:off x="-1224000" y="3274200"/>
              <a:ext cx="3827880" cy="17640"/>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3"/>
            <p:cNvSpPr/>
            <p:nvPr/>
          </p:nvSpPr>
          <p:spPr>
            <a:xfrm rot="5400000" flipH="1">
              <a:off x="4998600" y="3299400"/>
              <a:ext cx="3836880" cy="17640"/>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53"/>
            <p:cNvGrpSpPr/>
            <p:nvPr/>
          </p:nvGrpSpPr>
          <p:grpSpPr>
            <a:xfrm>
              <a:off x="1246860" y="858420"/>
              <a:ext cx="5129280" cy="4880160"/>
              <a:chOff x="1246860" y="858420"/>
              <a:chExt cx="5129280" cy="4880160"/>
            </a:xfrm>
          </p:grpSpPr>
          <p:sp>
            <p:nvSpPr>
              <p:cNvPr id="227" name="Google Shape;227;p53"/>
              <p:cNvSpPr/>
              <p:nvPr/>
            </p:nvSpPr>
            <p:spPr>
              <a:xfrm rot="5400000" flipH="1">
                <a:off x="3803760" y="3166200"/>
                <a:ext cx="15480" cy="5129280"/>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3"/>
              <p:cNvSpPr/>
              <p:nvPr/>
            </p:nvSpPr>
            <p:spPr>
              <a:xfrm rot="5400000" flipH="1">
                <a:off x="3761280" y="-1655640"/>
                <a:ext cx="13320" cy="5041440"/>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53"/>
            <p:cNvSpPr/>
            <p:nvPr/>
          </p:nvSpPr>
          <p:spPr>
            <a:xfrm rot="5400000" flipH="1">
              <a:off x="618840" y="5322960"/>
              <a:ext cx="477360" cy="524520"/>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3"/>
            <p:cNvSpPr/>
            <p:nvPr/>
          </p:nvSpPr>
          <p:spPr>
            <a:xfrm rot="5400000" flipH="1">
              <a:off x="630360" y="5324760"/>
              <a:ext cx="477360" cy="51192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3"/>
            <p:cNvSpPr/>
            <p:nvPr/>
          </p:nvSpPr>
          <p:spPr>
            <a:xfrm rot="5400000" flipH="1">
              <a:off x="6509880" y="5320800"/>
              <a:ext cx="508320" cy="519480"/>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3"/>
            <p:cNvSpPr/>
            <p:nvPr/>
          </p:nvSpPr>
          <p:spPr>
            <a:xfrm rot="5400000" flipH="1">
              <a:off x="6526080" y="5321160"/>
              <a:ext cx="470880" cy="534600"/>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3"/>
            <p:cNvSpPr/>
            <p:nvPr/>
          </p:nvSpPr>
          <p:spPr>
            <a:xfrm rot="5400000" flipH="1">
              <a:off x="6484680" y="770760"/>
              <a:ext cx="468360" cy="519480"/>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3"/>
            <p:cNvSpPr/>
            <p:nvPr/>
          </p:nvSpPr>
          <p:spPr>
            <a:xfrm rot="5400000" flipH="1">
              <a:off x="6477480" y="785880"/>
              <a:ext cx="468360" cy="48924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3"/>
            <p:cNvSpPr/>
            <p:nvPr/>
          </p:nvSpPr>
          <p:spPr>
            <a:xfrm rot="5400000" flipH="1">
              <a:off x="665640" y="721080"/>
              <a:ext cx="424080" cy="544680"/>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3"/>
            <p:cNvSpPr/>
            <p:nvPr/>
          </p:nvSpPr>
          <p:spPr>
            <a:xfrm rot="5400000" flipH="1">
              <a:off x="675000" y="749880"/>
              <a:ext cx="428400" cy="49176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53"/>
          <p:cNvSpPr txBox="1">
            <a:spLocks noGrp="1"/>
          </p:cNvSpPr>
          <p:nvPr>
            <p:ph type="title" idx="2"/>
          </p:nvPr>
        </p:nvSpPr>
        <p:spPr>
          <a:xfrm>
            <a:off x="836640" y="1031040"/>
            <a:ext cx="5943600" cy="45720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38" name="Google Shape;238;p53"/>
          <p:cNvSpPr txBox="1">
            <a:spLocks noGrp="1"/>
          </p:cNvSpPr>
          <p:nvPr>
            <p:ph type="body" idx="1"/>
          </p:nvPr>
        </p:nvSpPr>
        <p:spPr>
          <a:xfrm>
            <a:off x="7493040" y="3555360"/>
            <a:ext cx="3840480" cy="216864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9" name="Google Shape;239;p53"/>
          <p:cNvSpPr txBox="1">
            <a:spLocks noGrp="1"/>
          </p:cNvSpPr>
          <p:nvPr>
            <p:ph type="sldNum" idx="12"/>
          </p:nvPr>
        </p:nvSpPr>
        <p:spPr>
          <a:xfrm>
            <a:off x="1065240" y="6019920"/>
            <a:ext cx="762120" cy="228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1pPr>
            <a:lvl2pPr marL="0" marR="0" lvl="1"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2pPr>
            <a:lvl3pPr marL="0" marR="0" lvl="2"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3pPr>
            <a:lvl4pPr marL="0" marR="0" lvl="3"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4pPr>
            <a:lvl5pPr marL="0" marR="0" lvl="4"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5pPr>
            <a:lvl6pPr marL="0" marR="0" lvl="5"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6pPr>
            <a:lvl7pPr marL="0" marR="0" lvl="6"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7pPr>
            <a:lvl8pPr marL="0" marR="0" lvl="7"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8pPr>
            <a:lvl9pPr marL="0" marR="0" lvl="8" indent="0" algn="l" rtl="0">
              <a:lnSpc>
                <a:spcPct val="100000"/>
              </a:lnSpc>
              <a:spcBef>
                <a:spcPts val="0"/>
              </a:spcBef>
              <a:buNone/>
              <a:defRPr sz="1100" b="0" strike="noStrike">
                <a:solidFill>
                  <a:srgbClr val="9A5315"/>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l-GR"/>
              <a:pPr marL="0" lvl="0" indent="0" algn="l" rtl="0">
                <a:spcBef>
                  <a:spcPts val="0"/>
                </a:spcBef>
                <a:spcAft>
                  <a:spcPts val="0"/>
                </a:spcAft>
                <a:buNone/>
              </a:pPr>
              <a:t>‹#›</a:t>
            </a:fld>
            <a:endParaRPr>
              <a:solidFill>
                <a:srgbClr val="000000"/>
              </a:solidFill>
              <a:latin typeface="Times New Roman"/>
              <a:ea typeface="Times New Roman"/>
              <a:cs typeface="Times New Roman"/>
              <a:sym typeface="Times New Roman"/>
            </a:endParaRPr>
          </a:p>
        </p:txBody>
      </p:sp>
      <p:sp>
        <p:nvSpPr>
          <p:cNvPr id="240" name="Google Shape;240;p53"/>
          <p:cNvSpPr txBox="1">
            <a:spLocks noGrp="1"/>
          </p:cNvSpPr>
          <p:nvPr>
            <p:ph type="ftr" idx="11"/>
          </p:nvPr>
        </p:nvSpPr>
        <p:spPr>
          <a:xfrm>
            <a:off x="1979640" y="6019920"/>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1" name="Google Shape;241;p53"/>
          <p:cNvSpPr txBox="1">
            <a:spLocks noGrp="1"/>
          </p:cNvSpPr>
          <p:nvPr>
            <p:ph type="dt" idx="10"/>
          </p:nvPr>
        </p:nvSpPr>
        <p:spPr>
          <a:xfrm>
            <a:off x="8075520" y="6019920"/>
            <a:ext cx="139644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66"/>
          <p:cNvSpPr txBox="1">
            <a:spLocks noGrp="1"/>
          </p:cNvSpPr>
          <p:nvPr>
            <p:ph type="title"/>
          </p:nvPr>
        </p:nvSpPr>
        <p:spPr>
          <a:xfrm>
            <a:off x="4265640" y="1828800"/>
            <a:ext cx="6858000" cy="18288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2" name="Google Shape;292;p66"/>
          <p:cNvSpPr txBox="1">
            <a:spLocks noGrp="1"/>
          </p:cNvSpPr>
          <p:nvPr>
            <p:ph type="body" idx="1"/>
          </p:nvPr>
        </p:nvSpPr>
        <p:spPr>
          <a:xfrm>
            <a:off x="4265640" y="3733920"/>
            <a:ext cx="6858000"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hyperlink" Target="https://www.maxmag.gr/psychologia/ensynaisthisi-i-simasia-tis-stis-diaprosopikes-schesei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9.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4"/>
        <p:cNvGrpSpPr/>
        <p:nvPr/>
      </p:nvGrpSpPr>
      <p:grpSpPr>
        <a:xfrm>
          <a:off x="0" y="0"/>
          <a:ext cx="0" cy="0"/>
          <a:chOff x="0" y="0"/>
          <a:chExt cx="0" cy="0"/>
        </a:xfrm>
      </p:grpSpPr>
      <p:sp>
        <p:nvSpPr>
          <p:cNvPr id="345" name="Google Shape;345;p79"/>
          <p:cNvSpPr txBox="1"/>
          <p:nvPr/>
        </p:nvSpPr>
        <p:spPr>
          <a:xfrm>
            <a:off x="2666880" y="1629720"/>
            <a:ext cx="6858000" cy="3461040"/>
          </a:xfrm>
          <a:prstGeom prst="rect">
            <a:avLst/>
          </a:prstGeom>
          <a:noFill/>
          <a:ln>
            <a:noFill/>
          </a:ln>
        </p:spPr>
        <p:txBody>
          <a:bodyPr spcFirstLastPara="1" wrap="square" lIns="91425" tIns="45700" rIns="91425" bIns="45700" anchor="b" anchorCtr="1">
            <a:normAutofit/>
          </a:bodyPr>
          <a:lstStyle/>
          <a:p>
            <a:pPr marL="0" marR="0" lvl="0" indent="0" algn="ctr" rtl="0">
              <a:lnSpc>
                <a:spcPct val="107000"/>
              </a:lnSpc>
              <a:spcBef>
                <a:spcPts val="0"/>
              </a:spcBef>
              <a:spcAft>
                <a:spcPts val="0"/>
              </a:spcAft>
              <a:buNone/>
            </a:pP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6000" b="1" i="0" u="none" strike="noStrike" cap="none">
                <a:solidFill>
                  <a:srgbClr val="4D290B"/>
                </a:solidFill>
                <a:latin typeface="Arial"/>
                <a:ea typeface="Arial"/>
                <a:cs typeface="Arial"/>
                <a:sym typeface="Arial"/>
              </a:rPr>
              <a:t>ΕΝΕΡΓΗΤΙΚΗ ΑΚΡΟΑΣΗ </a:t>
            </a:r>
            <a:r>
              <a:rPr lang="el-GR" sz="1800" b="0" i="0" u="none" strike="noStrike" cap="none"/>
              <a:t/>
            </a:r>
            <a:br>
              <a:rPr lang="el-GR" sz="1800" b="0" i="0" u="none" strike="noStrike" cap="none"/>
            </a:br>
            <a:r>
              <a:rPr lang="el-GR" sz="2900" b="1" i="0" u="none" strike="noStrike" cap="none">
                <a:solidFill>
                  <a:srgbClr val="4D290B"/>
                </a:solidFill>
                <a:latin typeface="Arial"/>
                <a:ea typeface="Arial"/>
                <a:cs typeface="Arial"/>
                <a:sym typeface="Arial"/>
              </a:rPr>
              <a:t>(ή αλλιώς ενεργός ακρόαση)</a:t>
            </a: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endParaRPr sz="2900" b="0" i="0" u="none" strike="noStrike" cap="none">
              <a:latin typeface="Arial"/>
              <a:ea typeface="Arial"/>
              <a:cs typeface="Arial"/>
              <a:sym typeface="Arial"/>
            </a:endParaRPr>
          </a:p>
        </p:txBody>
      </p:sp>
      <p:sp>
        <p:nvSpPr>
          <p:cNvPr id="346" name="Google Shape;346;p79"/>
          <p:cNvSpPr txBox="1"/>
          <p:nvPr/>
        </p:nvSpPr>
        <p:spPr>
          <a:xfrm>
            <a:off x="5209560" y="4087800"/>
            <a:ext cx="6858000" cy="914400"/>
          </a:xfrm>
          <a:prstGeom prst="rect">
            <a:avLst/>
          </a:prstGeom>
          <a:noFill/>
          <a:ln>
            <a:noFill/>
          </a:ln>
        </p:spPr>
        <p:txBody>
          <a:bodyPr spcFirstLastPara="1" wrap="square" lIns="91425" tIns="45700" rIns="91425" bIns="45700" anchor="t" anchorCtr="1">
            <a:normAutofit/>
          </a:bodyPr>
          <a:lstStyle/>
          <a:p>
            <a:pPr marL="0" marR="0" lvl="0" indent="0" algn="ctr" rtl="0">
              <a:lnSpc>
                <a:spcPct val="100000"/>
              </a:lnSpc>
              <a:spcBef>
                <a:spcPts val="0"/>
              </a:spcBef>
              <a:spcAft>
                <a:spcPts val="0"/>
              </a:spcAft>
              <a:buNone/>
            </a:pPr>
            <a:r>
              <a:rPr lang="el-GR" sz="2400" b="1" i="1" u="none" strike="noStrike" cap="none">
                <a:solidFill>
                  <a:srgbClr val="C00000"/>
                </a:solidFill>
                <a:latin typeface="Arial"/>
                <a:ea typeface="Arial"/>
                <a:cs typeface="Arial"/>
                <a:sym typeface="Arial"/>
              </a:rPr>
              <a:t>«Tο κλειδί για την αποτελεσματική επικοινωνία»</a:t>
            </a:r>
            <a:endParaRPr sz="2400" b="0" i="0" u="none" strike="noStrike" cap="non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9"/>
        <p:cNvGrpSpPr/>
        <p:nvPr/>
      </p:nvGrpSpPr>
      <p:grpSpPr>
        <a:xfrm>
          <a:off x="0" y="0"/>
          <a:ext cx="0" cy="0"/>
          <a:chOff x="0" y="0"/>
          <a:chExt cx="0" cy="0"/>
        </a:xfrm>
      </p:grpSpPr>
      <p:sp>
        <p:nvSpPr>
          <p:cNvPr id="400" name="Google Shape;400;p88"/>
          <p:cNvSpPr txBox="1"/>
          <p:nvPr/>
        </p:nvSpPr>
        <p:spPr>
          <a:xfrm>
            <a:off x="1065240" y="304920"/>
            <a:ext cx="10058400" cy="1219320"/>
          </a:xfrm>
          <a:prstGeom prst="rect">
            <a:avLst/>
          </a:prstGeom>
          <a:noFill/>
          <a:ln>
            <a:noFill/>
          </a:ln>
        </p:spPr>
        <p:txBody>
          <a:bodyPr spcFirstLastPara="1" wrap="square" lIns="91425" tIns="45700" rIns="91425" bIns="45700" anchor="b" anchorCtr="1">
            <a:noAutofit/>
          </a:bodyPr>
          <a:lstStyle/>
          <a:p>
            <a:pPr marL="0" marR="0" lvl="0" indent="0" algn="ctr" rtl="0">
              <a:lnSpc>
                <a:spcPct val="90000"/>
              </a:lnSpc>
              <a:spcBef>
                <a:spcPts val="0"/>
              </a:spcBef>
              <a:spcAft>
                <a:spcPts val="0"/>
              </a:spcAft>
              <a:buNone/>
            </a:pP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1800" b="0" i="0" u="none" strike="noStrike" cap="none"/>
              <a:t/>
            </a:r>
            <a:br>
              <a:rPr lang="el-GR" sz="1800" b="0" i="0" u="none" strike="noStrike" cap="none"/>
            </a:br>
            <a:r>
              <a:rPr lang="el-GR" sz="2000" b="1" i="0" u="sng" strike="noStrike" cap="none">
                <a:solidFill>
                  <a:srgbClr val="843C0C"/>
                </a:solidFill>
                <a:latin typeface="Arial"/>
                <a:ea typeface="Arial"/>
                <a:cs typeface="Arial"/>
                <a:sym typeface="Arial"/>
              </a:rPr>
              <a:t>Η ΕΝΕΡΓΗΤΙΚΗ ΑΚΡΟΑΣΗ ΕΧΕΙ ΜΗ ΛΕΚΤΙΚΑ ΚΑΙ ΛΕΚΤΙΚΑ ΧΑΡΑΚΤΗΡΙΣΤΙΚΑ</a:t>
            </a:r>
            <a:r>
              <a:rPr lang="el-GR" sz="1800" b="0" i="0" u="none" strike="noStrike" cap="none"/>
              <a:t/>
            </a:r>
            <a:br>
              <a:rPr lang="el-GR" sz="1800" b="0" i="0" u="none" strike="noStrike" cap="none"/>
            </a:br>
            <a:r>
              <a:rPr lang="el-GR" sz="1800" b="0" i="0" u="none" strike="noStrike" cap="none"/>
              <a:t/>
            </a:r>
            <a:br>
              <a:rPr lang="el-GR" sz="1800" b="0" i="0" u="none" strike="noStrike" cap="none"/>
            </a:br>
            <a:r>
              <a:rPr lang="el-GR" sz="2000" b="1" i="1" u="none" strike="noStrike" cap="none">
                <a:solidFill>
                  <a:srgbClr val="002060"/>
                </a:solidFill>
                <a:latin typeface="Arial"/>
                <a:ea typeface="Arial"/>
                <a:cs typeface="Arial"/>
                <a:sym typeface="Arial"/>
              </a:rPr>
              <a:t>Μη λεκτικά χαρακτηριστικά ενεργητικής ακρόασης</a:t>
            </a:r>
            <a:r>
              <a:rPr lang="el-GR" sz="1800" b="0" i="0" u="none" strike="noStrike" cap="none"/>
              <a:t/>
            </a:r>
            <a:br>
              <a:rPr lang="el-GR" sz="1800" b="0" i="0" u="none" strike="noStrike" cap="none"/>
            </a:br>
            <a:endParaRPr sz="2000" b="0" i="0" u="none" strike="noStrike" cap="none">
              <a:latin typeface="Arial"/>
              <a:ea typeface="Arial"/>
              <a:cs typeface="Arial"/>
              <a:sym typeface="Arial"/>
            </a:endParaRPr>
          </a:p>
        </p:txBody>
      </p:sp>
      <p:sp>
        <p:nvSpPr>
          <p:cNvPr id="401" name="Google Shape;401;p88"/>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97000"/>
              </a:lnSpc>
              <a:spcBef>
                <a:spcPts val="0"/>
              </a:spcBef>
              <a:spcAft>
                <a:spcPts val="0"/>
              </a:spcAft>
              <a:buNone/>
            </a:pPr>
            <a:r>
              <a:rPr lang="el-GR" sz="2000" b="1" i="0" u="sng" strike="noStrike" cap="none">
                <a:solidFill>
                  <a:srgbClr val="843C0C"/>
                </a:solidFill>
                <a:latin typeface="Arial"/>
                <a:ea typeface="Arial"/>
                <a:cs typeface="Arial"/>
                <a:sym typeface="Arial"/>
              </a:rPr>
              <a:t>Χαμόγελο</a:t>
            </a:r>
            <a:endParaRPr sz="2000" b="0" i="0" u="none" strike="noStrike" cap="none">
              <a:latin typeface="Arial"/>
              <a:ea typeface="Arial"/>
              <a:cs typeface="Arial"/>
              <a:sym typeface="Arial"/>
            </a:endParaRPr>
          </a:p>
          <a:p>
            <a:pPr marL="0" marR="0" lvl="0" indent="0" algn="ctr" rtl="0">
              <a:lnSpc>
                <a:spcPct val="97000"/>
              </a:lnSpc>
              <a:spcBef>
                <a:spcPts val="3674"/>
              </a:spcBef>
              <a:spcAft>
                <a:spcPts val="0"/>
              </a:spcAft>
              <a:buNone/>
            </a:pPr>
            <a:r>
              <a:rPr lang="el-GR" sz="2000" b="0" i="0" u="none" strike="noStrike" cap="none">
                <a:solidFill>
                  <a:srgbClr val="843C0C"/>
                </a:solidFill>
                <a:latin typeface="Arial"/>
                <a:ea typeface="Arial"/>
                <a:cs typeface="Arial"/>
                <a:sym typeface="Arial"/>
              </a:rPr>
              <a:t>Τα μικρά χαμόγελα μπορούν να χρησιμοποιηθούν για να δείξουν ότι ο ακροατής δίνει προσοχή σε όσα λέγονται ή ως ένδειξη συμφωνίας ή ικανοποίησης σχετικά με τα μηνύματα που λαμβάνει. Σε συνδυασμό με νεύματα του κεφαλιού, τα χαμόγελα μπορούν να αποτελέσουν ισχυρά επιβεβαιωτικά στοιχεία, ότι ο παραλήπτης ακούει και κατανοεί τις πληροφορίες που δέχεται.</a:t>
            </a:r>
            <a:endParaRPr sz="2000" b="0" i="0" u="none" strike="noStrike" cap="none">
              <a:latin typeface="Arial"/>
              <a:ea typeface="Arial"/>
              <a:cs typeface="Arial"/>
              <a:sym typeface="Arial"/>
            </a:endParaRPr>
          </a:p>
          <a:p>
            <a:pPr marL="347400" marR="0" lvl="0" indent="-347400" algn="l" rtl="0">
              <a:lnSpc>
                <a:spcPct val="90000"/>
              </a:lnSpc>
              <a:spcBef>
                <a:spcPts val="3674"/>
              </a:spcBef>
              <a:spcAft>
                <a:spcPts val="0"/>
              </a:spcAft>
              <a:buClr>
                <a:srgbClr val="000000"/>
              </a:buClr>
              <a:buSzPts val="2000"/>
              <a:buFont typeface="Arial"/>
              <a:buChar char="•"/>
            </a:pPr>
            <a:r>
              <a:rPr lang="el-GR" sz="2000" b="0" i="0" u="none" strike="noStrike" cap="none">
                <a:solidFill>
                  <a:srgbClr val="9A5315"/>
                </a:solidFill>
                <a:latin typeface="Quattrocento Sans"/>
                <a:ea typeface="Quattrocento Sans"/>
                <a:cs typeface="Quattrocento Sans"/>
                <a:sym typeface="Quattrocento Sans"/>
              </a:rPr>
              <a:t> </a:t>
            </a:r>
            <a:endParaRPr sz="2000" b="0" i="0" u="none" strike="noStrike" cap="none">
              <a:latin typeface="Arial"/>
              <a:ea typeface="Arial"/>
              <a:cs typeface="Arial"/>
              <a:sym typeface="Arial"/>
            </a:endParaRPr>
          </a:p>
        </p:txBody>
      </p:sp>
      <p:sp>
        <p:nvSpPr>
          <p:cNvPr id="402" name="Google Shape;402;p88"/>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97000"/>
              </a:lnSpc>
              <a:spcBef>
                <a:spcPts val="0"/>
              </a:spcBef>
              <a:spcAft>
                <a:spcPts val="0"/>
              </a:spcAft>
              <a:buNone/>
            </a:pPr>
            <a:r>
              <a:rPr lang="el-GR" sz="2000" b="1" i="0" u="sng" strike="noStrike" cap="none">
                <a:solidFill>
                  <a:srgbClr val="843C0C"/>
                </a:solidFill>
                <a:latin typeface="Arial"/>
                <a:ea typeface="Arial"/>
                <a:cs typeface="Arial"/>
                <a:sym typeface="Arial"/>
              </a:rPr>
              <a:t>Οπτική επαφή</a:t>
            </a:r>
            <a:endParaRPr sz="2000" b="0" i="0" u="none" strike="noStrike" cap="none">
              <a:latin typeface="Arial"/>
              <a:ea typeface="Arial"/>
              <a:cs typeface="Arial"/>
              <a:sym typeface="Arial"/>
            </a:endParaRPr>
          </a:p>
          <a:p>
            <a:pPr marL="0" marR="0" lvl="0" indent="0" algn="ctr" rtl="0">
              <a:lnSpc>
                <a:spcPct val="97000"/>
              </a:lnSpc>
              <a:spcBef>
                <a:spcPts val="3674"/>
              </a:spcBef>
              <a:spcAft>
                <a:spcPts val="0"/>
              </a:spcAft>
              <a:buNone/>
            </a:pPr>
            <a:r>
              <a:rPr lang="el-GR" sz="2000" b="0" i="0" u="none" strike="noStrike" cap="none">
                <a:solidFill>
                  <a:srgbClr val="843C0C"/>
                </a:solidFill>
                <a:latin typeface="Arial"/>
                <a:ea typeface="Arial"/>
                <a:cs typeface="Arial"/>
                <a:sym typeface="Arial"/>
              </a:rPr>
              <a:t>Σε γενικές γραμμές, θα πρέπει να στοχεύουμε σε επαφή με τα μάτια περίπου 60% έως 70% του χρόνου ενώ ακούμε. Είναι συνήθως ενθαρρυντικό για τον ακροατή να κοιτάζει τον ομιλητή. Βέβαια υπάρχουν και οι ντροπαλοί ομιλητές, επομένως θα πρέπει να ζυγίζουμε τις εκάστοτε καταστάσεις και να πράττουμε ανάλογα.</a:t>
            </a:r>
            <a:endParaRPr sz="2000" b="0" i="0" u="none" strike="noStrike" cap="none">
              <a:latin typeface="Arial"/>
              <a:ea typeface="Arial"/>
              <a:cs typeface="Arial"/>
              <a:sym typeface="Arial"/>
            </a:endParaRPr>
          </a:p>
          <a:p>
            <a:pPr marL="347400" marR="0" lvl="0" indent="-347400" algn="l" rtl="0">
              <a:lnSpc>
                <a:spcPct val="90000"/>
              </a:lnSpc>
              <a:spcBef>
                <a:spcPts val="3674"/>
              </a:spcBef>
              <a:spcAft>
                <a:spcPts val="0"/>
              </a:spcAft>
              <a:buClr>
                <a:srgbClr val="000000"/>
              </a:buClr>
              <a:buSzPts val="2000"/>
              <a:buFont typeface="Arial"/>
              <a:buChar char="•"/>
            </a:pPr>
            <a:r>
              <a:rPr lang="el-GR" sz="2000" b="0" i="0" u="none" strike="noStrike" cap="none">
                <a:solidFill>
                  <a:srgbClr val="9A5315"/>
                </a:solidFill>
                <a:latin typeface="Quattrocento Sans"/>
                <a:ea typeface="Quattrocento Sans"/>
                <a:cs typeface="Quattrocento Sans"/>
                <a:sym typeface="Quattrocento Sans"/>
              </a:rPr>
              <a:t> </a:t>
            </a:r>
            <a:endParaRPr sz="2000" b="0" i="0" u="none" strike="noStrike" cap="none">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89"/>
          <p:cNvSpPr txBox="1"/>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200" b="1" i="0" u="none" strike="noStrike" cap="none">
                <a:solidFill>
                  <a:srgbClr val="22313F"/>
                </a:solidFill>
                <a:latin typeface="Arial"/>
                <a:ea typeface="Arial"/>
                <a:cs typeface="Arial"/>
                <a:sym typeface="Arial"/>
              </a:rPr>
              <a:t>Μη λεκτικά χαρακτηριστικά ενεργητικής ακρόασης</a:t>
            </a:r>
            <a:r>
              <a:rPr lang="el-GR" sz="1800" b="0" i="0" u="none" strike="noStrike" cap="none"/>
              <a:t/>
            </a:r>
            <a:br>
              <a:rPr lang="el-GR" sz="1800" b="0" i="0" u="none" strike="noStrike" cap="none"/>
            </a:br>
            <a:endParaRPr sz="3200" b="0" i="0" u="none" strike="noStrike" cap="none">
              <a:latin typeface="Arial"/>
              <a:ea typeface="Arial"/>
              <a:cs typeface="Arial"/>
              <a:sym typeface="Arial"/>
            </a:endParaRPr>
          </a:p>
        </p:txBody>
      </p:sp>
      <p:sp>
        <p:nvSpPr>
          <p:cNvPr id="408" name="Google Shape;408;p89"/>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2000" b="1" i="0" u="sng" strike="noStrike" cap="none">
                <a:solidFill>
                  <a:srgbClr val="843C0C"/>
                </a:solidFill>
                <a:latin typeface="Arial"/>
                <a:ea typeface="Arial"/>
                <a:cs typeface="Arial"/>
                <a:sym typeface="Arial"/>
              </a:rPr>
              <a:t>Στάση του σώματος</a:t>
            </a:r>
            <a:endParaRPr sz="20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2000" b="0" i="0" u="none" strike="noStrike" cap="none">
                <a:solidFill>
                  <a:srgbClr val="843C0C"/>
                </a:solidFill>
                <a:latin typeface="Arial"/>
                <a:ea typeface="Arial"/>
                <a:cs typeface="Arial"/>
                <a:sym typeface="Arial"/>
              </a:rPr>
              <a:t>Η στάση του σώματος μπορεί να πει πολλά για τον αποστολέα και τον παραλήπτη μηνυμάτων στις διαπροσωπικές αλληλεπιδράσεις. Ο προσεκτικός ακροατής τείνει να κλίνει ελαφρώς προς τα εμπρός ή προς τα πλάγια ενώ κάθεται. Άλλα σημάδια που μαρτυρούν ενεργητική ακρόαση μπορεί να περιλαμβάνουν μια ελαφριά κλίση του κεφαλιού ή τη στήριξη του κεφαλιού από τη μία πλευρά.</a:t>
            </a:r>
            <a:endParaRPr sz="20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600"/>
              <a:buFont typeface="Arial"/>
              <a:buChar char="•"/>
            </a:pPr>
            <a:r>
              <a:rPr lang="el-GR" sz="600" b="0" i="0" u="none" strike="noStrike" cap="none">
                <a:solidFill>
                  <a:srgbClr val="9A5315"/>
                </a:solidFill>
                <a:latin typeface="Quattrocento Sans"/>
                <a:ea typeface="Quattrocento Sans"/>
                <a:cs typeface="Quattrocento Sans"/>
                <a:sym typeface="Quattrocento Sans"/>
              </a:rPr>
              <a:t> </a:t>
            </a:r>
            <a:endParaRPr sz="600" b="0" i="0" u="none" strike="noStrike" cap="none">
              <a:latin typeface="Arial"/>
              <a:ea typeface="Arial"/>
              <a:cs typeface="Arial"/>
              <a:sym typeface="Arial"/>
            </a:endParaRPr>
          </a:p>
        </p:txBody>
      </p:sp>
      <p:sp>
        <p:nvSpPr>
          <p:cNvPr id="409" name="Google Shape;409;p89"/>
          <p:cNvSpPr txBox="1"/>
          <p:nvPr/>
        </p:nvSpPr>
        <p:spPr>
          <a:xfrm>
            <a:off x="6172200" y="1179720"/>
            <a:ext cx="4951440" cy="483372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2000" b="1" i="0" u="sng" strike="noStrike" cap="none">
                <a:solidFill>
                  <a:srgbClr val="843C0C"/>
                </a:solidFill>
                <a:latin typeface="Arial"/>
                <a:ea typeface="Arial"/>
                <a:cs typeface="Arial"/>
                <a:sym typeface="Arial"/>
              </a:rPr>
              <a:t>Αντανάκλαση/Κατοπτρισμός εκφράσεων</a:t>
            </a:r>
            <a:endParaRPr sz="20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2000" b="0" i="0" u="none" strike="noStrike" cap="none">
                <a:solidFill>
                  <a:srgbClr val="843C0C"/>
                </a:solidFill>
                <a:latin typeface="Arial"/>
                <a:ea typeface="Arial"/>
                <a:cs typeface="Arial"/>
                <a:sym typeface="Arial"/>
              </a:rPr>
              <a:t>Η αυτόματη αντανάκλαση/κατοπτρισμός οποιωνδήποτε εκφράσεων του προσώπου που χρησιμοποιεί ο ομιλητής μπορεί να αποτελεί ένδειξη προσεκτικής ακρόασης. Αυτές οι ανακλαστικές εκφράσεις μπορούν να συμβάλλουν στην ένδειξη συμπάθειας και ενσυναίσθησης σε πιο συναισθηματικές καταστάσεις. Χρειάζεται όμως να έχουμε στον νου μας ότι η απόπειρα να μιμηθούμε συνειδητά τις εκφράσεις του προσώπου (δηλαδή όχι την αυτόματη αντανάκλαση των εκφράσεων) μπορεί να αποτελέσει ένδειξη απροσεξίας.</a:t>
            </a:r>
            <a:endParaRPr sz="2000" b="0" i="0" u="none" strike="noStrike" cap="none">
              <a:latin typeface="Arial"/>
              <a:ea typeface="Arial"/>
              <a:cs typeface="Arial"/>
              <a:sym typeface="Arial"/>
            </a:endParaRPr>
          </a:p>
          <a:p>
            <a:pPr marL="0" marR="0" lvl="0" indent="0" algn="l" rtl="0">
              <a:lnSpc>
                <a:spcPct val="87000"/>
              </a:lnSpc>
              <a:spcBef>
                <a:spcPts val="3674"/>
              </a:spcBef>
              <a:spcAft>
                <a:spcPts val="0"/>
              </a:spcAft>
              <a:buNone/>
            </a:pPr>
            <a:r>
              <a:rPr lang="el-GR" sz="2000" b="0" i="0" u="none" strike="noStrike" cap="none">
                <a:solidFill>
                  <a:srgbClr val="9A5315"/>
                </a:solidFill>
                <a:latin typeface="Calibri"/>
                <a:ea typeface="Calibri"/>
                <a:cs typeface="Calibri"/>
                <a:sym typeface="Calibri"/>
              </a:rPr>
              <a:t> </a:t>
            </a:r>
            <a:endParaRPr sz="2000" b="0" i="0" u="none" strike="noStrike" cap="none">
              <a:latin typeface="Arial"/>
              <a:ea typeface="Arial"/>
              <a:cs typeface="Arial"/>
              <a:sym typeface="Arial"/>
            </a:endParaRPr>
          </a:p>
          <a:p>
            <a:pPr marL="347400" marR="0" lvl="0" indent="-347400" algn="l" rtl="0">
              <a:lnSpc>
                <a:spcPct val="87000"/>
              </a:lnSpc>
              <a:spcBef>
                <a:spcPts val="3674"/>
              </a:spcBef>
              <a:spcAft>
                <a:spcPts val="0"/>
              </a:spcAft>
              <a:buClr>
                <a:srgbClr val="000000"/>
              </a:buClr>
              <a:buSzPts val="2000"/>
              <a:buFont typeface="Arial"/>
              <a:buChar char="•"/>
            </a:pPr>
            <a:r>
              <a:rPr lang="el-GR" sz="2000" b="0" i="0" u="none" strike="noStrike" cap="none">
                <a:solidFill>
                  <a:srgbClr val="22313F"/>
                </a:solidFill>
                <a:latin typeface="Arial"/>
                <a:ea typeface="Arial"/>
                <a:cs typeface="Arial"/>
                <a:sym typeface="Arial"/>
              </a:rPr>
              <a:t> </a:t>
            </a:r>
            <a:endParaRPr sz="2000" b="0" i="0" u="none" strike="noStrike" cap="none">
              <a:latin typeface="Arial"/>
              <a:ea typeface="Arial"/>
              <a:cs typeface="Arial"/>
              <a:sym typeface="Arial"/>
            </a:endParaRPr>
          </a:p>
          <a:p>
            <a:pPr marL="347400" marR="0" lvl="0" indent="-347400" algn="l" rtl="0">
              <a:lnSpc>
                <a:spcPct val="87000"/>
              </a:lnSpc>
              <a:spcBef>
                <a:spcPts val="2599"/>
              </a:spcBef>
              <a:spcAft>
                <a:spcPts val="0"/>
              </a:spcAft>
              <a:buClr>
                <a:srgbClr val="000000"/>
              </a:buClr>
              <a:buSzPts val="600"/>
              <a:buFont typeface="Arial"/>
              <a:buChar char="•"/>
            </a:pPr>
            <a:r>
              <a:rPr lang="el-GR" sz="600" b="0" i="0" u="none" strike="noStrike" cap="none">
                <a:solidFill>
                  <a:srgbClr val="22313F"/>
                </a:solidFill>
                <a:latin typeface="Arial"/>
                <a:ea typeface="Arial"/>
                <a:cs typeface="Arial"/>
                <a:sym typeface="Arial"/>
              </a:rPr>
              <a:t> </a:t>
            </a:r>
            <a:endParaRPr sz="600" b="0" i="0" u="none" strike="noStrike" cap="none">
              <a:latin typeface="Arial"/>
              <a:ea typeface="Arial"/>
              <a:cs typeface="Arial"/>
              <a:sym typeface="Arial"/>
            </a:endParaRPr>
          </a:p>
          <a:p>
            <a:pPr marL="347400" marR="0" lvl="0" indent="-347400" algn="l" rtl="0">
              <a:lnSpc>
                <a:spcPct val="80000"/>
              </a:lnSpc>
              <a:spcBef>
                <a:spcPts val="2599"/>
              </a:spcBef>
              <a:spcAft>
                <a:spcPts val="0"/>
              </a:spcAft>
              <a:buClr>
                <a:srgbClr val="000000"/>
              </a:buClr>
              <a:buSzPts val="600"/>
              <a:buFont typeface="Arial"/>
              <a:buChar char="•"/>
            </a:pPr>
            <a:r>
              <a:rPr lang="el-GR" sz="600" b="0" i="0" u="none" strike="noStrike" cap="none">
                <a:solidFill>
                  <a:srgbClr val="9A5315"/>
                </a:solidFill>
                <a:latin typeface="Quattrocento Sans"/>
                <a:ea typeface="Quattrocento Sans"/>
                <a:cs typeface="Quattrocento Sans"/>
                <a:sym typeface="Quattrocento Sans"/>
              </a:rPr>
              <a:t> </a:t>
            </a:r>
            <a:endParaRPr sz="600" b="0" i="0" u="none" strike="noStrike" cap="none">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3"/>
        <p:cNvGrpSpPr/>
        <p:nvPr/>
      </p:nvGrpSpPr>
      <p:grpSpPr>
        <a:xfrm>
          <a:off x="0" y="0"/>
          <a:ext cx="0" cy="0"/>
          <a:chOff x="0" y="0"/>
          <a:chExt cx="0" cy="0"/>
        </a:xfrm>
      </p:grpSpPr>
      <p:sp>
        <p:nvSpPr>
          <p:cNvPr id="414" name="Google Shape;414;p90"/>
          <p:cNvSpPr txBox="1"/>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200" b="1" i="0" u="none" strike="noStrike" cap="none">
                <a:solidFill>
                  <a:srgbClr val="22313F"/>
                </a:solidFill>
                <a:latin typeface="Arial"/>
                <a:ea typeface="Arial"/>
                <a:cs typeface="Arial"/>
                <a:sym typeface="Arial"/>
              </a:rPr>
              <a:t>Μη λεκτικά χαρακτηριστικά ενεργητικής ακρόασης</a:t>
            </a:r>
            <a:r>
              <a:rPr lang="el-GR" sz="1800" b="0" i="0" u="none" strike="noStrike" cap="none"/>
              <a:t/>
            </a:r>
            <a:br>
              <a:rPr lang="el-GR" sz="1800" b="0" i="0" u="none" strike="noStrike" cap="none"/>
            </a:br>
            <a:endParaRPr sz="3200" b="0" i="0" u="none" strike="noStrike" cap="none">
              <a:latin typeface="Arial"/>
              <a:ea typeface="Arial"/>
              <a:cs typeface="Arial"/>
              <a:sym typeface="Arial"/>
            </a:endParaRPr>
          </a:p>
        </p:txBody>
      </p:sp>
      <p:sp>
        <p:nvSpPr>
          <p:cNvPr id="415" name="Google Shape;415;p90"/>
          <p:cNvSpPr txBox="1"/>
          <p:nvPr/>
        </p:nvSpPr>
        <p:spPr>
          <a:xfrm>
            <a:off x="3517560" y="1648800"/>
            <a:ext cx="495144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97000"/>
              </a:lnSpc>
              <a:spcBef>
                <a:spcPts val="0"/>
              </a:spcBef>
              <a:spcAft>
                <a:spcPts val="0"/>
              </a:spcAft>
              <a:buNone/>
            </a:pPr>
            <a:r>
              <a:rPr lang="el-GR" sz="2200" b="1" i="0" u="sng" strike="noStrike" cap="none">
                <a:solidFill>
                  <a:srgbClr val="843C0C"/>
                </a:solidFill>
                <a:latin typeface="Arial"/>
                <a:ea typeface="Arial"/>
                <a:cs typeface="Arial"/>
                <a:sym typeface="Arial"/>
              </a:rPr>
              <a:t>Περισπασμός</a:t>
            </a:r>
            <a:endParaRPr sz="2200" b="0" i="0" u="none" strike="noStrike" cap="none">
              <a:latin typeface="Arial"/>
              <a:ea typeface="Arial"/>
              <a:cs typeface="Arial"/>
              <a:sym typeface="Arial"/>
            </a:endParaRPr>
          </a:p>
          <a:p>
            <a:pPr marL="0" marR="0" lvl="0" indent="0" algn="ctr" rtl="0">
              <a:lnSpc>
                <a:spcPct val="97000"/>
              </a:lnSpc>
              <a:spcBef>
                <a:spcPts val="3674"/>
              </a:spcBef>
              <a:spcAft>
                <a:spcPts val="0"/>
              </a:spcAft>
              <a:buNone/>
            </a:pPr>
            <a:r>
              <a:rPr lang="el-GR" sz="2200" b="0" i="0" u="none" strike="noStrike" cap="none">
                <a:solidFill>
                  <a:srgbClr val="843C0C"/>
                </a:solidFill>
                <a:latin typeface="Arial"/>
                <a:ea typeface="Arial"/>
                <a:cs typeface="Arial"/>
                <a:sym typeface="Arial"/>
              </a:rPr>
              <a:t>Ο ενεργός ακροατής δεν αποσπάται, και ως εκ τούτου, αποφεύγει να κοιτάξει ένα ρολόι, να παίξει με τα μαλλιά του, το κινητό του κ.λ.π. Αν ονειροπολούμε, τσεκάρουμε τα μηνύματά μας ή ζωγραφίζουμε κάτι αφηρημένα, είναι σχεδόν σίγουρο ότι θα χάσουμε τα μη λεκτικά στοιχεία της συζήτησης.</a:t>
            </a:r>
            <a:endParaRPr sz="2200" b="0" i="0" u="none" strike="noStrike" cap="none">
              <a:latin typeface="Arial"/>
              <a:ea typeface="Arial"/>
              <a:cs typeface="Arial"/>
              <a:sym typeface="Arial"/>
            </a:endParaRPr>
          </a:p>
          <a:p>
            <a:pPr marL="347400" marR="0" lvl="0" indent="-347400" algn="l" rtl="0">
              <a:lnSpc>
                <a:spcPct val="90000"/>
              </a:lnSpc>
              <a:spcBef>
                <a:spcPts val="3674"/>
              </a:spcBef>
              <a:spcAft>
                <a:spcPts val="0"/>
              </a:spcAft>
              <a:buClr>
                <a:srgbClr val="000000"/>
              </a:buClr>
              <a:buSzPts val="2200"/>
              <a:buFont typeface="Arial"/>
              <a:buChar char="•"/>
            </a:pPr>
            <a:r>
              <a:rPr lang="el-GR" sz="2200" b="0" i="0" u="none" strike="noStrike" cap="none">
                <a:solidFill>
                  <a:srgbClr val="9A5315"/>
                </a:solidFill>
                <a:latin typeface="Quattrocento Sans"/>
                <a:ea typeface="Quattrocento Sans"/>
                <a:cs typeface="Quattrocento Sans"/>
                <a:sym typeface="Quattrocento Sans"/>
              </a:rPr>
              <a:t> </a:t>
            </a:r>
            <a:endParaRPr sz="2200" b="0" i="0" u="none" strike="noStrike" cap="none">
              <a:latin typeface="Arial"/>
              <a:ea typeface="Arial"/>
              <a:cs typeface="Arial"/>
              <a:sym typeface="A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p91"/>
          <p:cNvSpPr txBox="1"/>
          <p:nvPr/>
        </p:nvSpPr>
        <p:spPr>
          <a:xfrm>
            <a:off x="1066680" y="23472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200" b="1" i="0" u="none" strike="noStrike" cap="none">
                <a:solidFill>
                  <a:srgbClr val="22313F"/>
                </a:solidFill>
                <a:latin typeface="Arial"/>
                <a:ea typeface="Arial"/>
                <a:cs typeface="Arial"/>
                <a:sym typeface="Arial"/>
              </a:rPr>
              <a:t>Λεκτικά χαρακτηριστικά της ενεργητικής ακρόασης</a:t>
            </a:r>
            <a:r>
              <a:rPr lang="el-GR" sz="1800" b="0" i="0" u="none" strike="noStrike" cap="none"/>
              <a:t/>
            </a:r>
            <a:br>
              <a:rPr lang="el-GR" sz="1800" b="0" i="0" u="none" strike="noStrike" cap="none"/>
            </a:br>
            <a:endParaRPr sz="3200" b="0" i="0" u="none" strike="noStrike" cap="none">
              <a:latin typeface="Arial"/>
              <a:ea typeface="Arial"/>
              <a:cs typeface="Arial"/>
              <a:sym typeface="Arial"/>
            </a:endParaRPr>
          </a:p>
        </p:txBody>
      </p:sp>
      <p:sp>
        <p:nvSpPr>
          <p:cNvPr id="421" name="Google Shape;421;p91"/>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1800" b="1" i="0" u="sng" strike="noStrike" cap="none">
                <a:solidFill>
                  <a:srgbClr val="843C0C"/>
                </a:solidFill>
                <a:latin typeface="Arial"/>
                <a:ea typeface="Arial"/>
                <a:cs typeface="Arial"/>
                <a:sym typeface="Arial"/>
              </a:rPr>
              <a:t>Η σημασία των λεπτομερειών</a:t>
            </a:r>
            <a:endParaRPr sz="18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1800" b="0" i="0" u="none" strike="noStrike" cap="none">
                <a:solidFill>
                  <a:srgbClr val="843C0C"/>
                </a:solidFill>
                <a:latin typeface="Arial"/>
                <a:ea typeface="Arial"/>
                <a:cs typeface="Arial"/>
                <a:sym typeface="Arial"/>
              </a:rPr>
              <a:t>Το να θυμόμαστε λεπτομέρειες, ιδέες και έννοιες από προηγούμενες συζητήσεις αποδεικνύει ότι ο ακροατής είχε επιστήσει την προσοχή του κατά τη διάρκεια της συζήτησης και είναι πιθανό να ενθαρρύνει τον ομιλητή να συνεχίσει. Κατά τη διάρκεια μεγαλύτερων συζητήσεων μπορεί να είναι σκόπιμο να κάνουμε πολύ σύντομες σημειώσεις ώστε να λειτουργήσουν ως βάση για να κάνουμε ερωτήσεις ή διευκρινίσεις αργότερα.</a:t>
            </a:r>
            <a:endParaRPr sz="18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1700"/>
              <a:buFont typeface="Arial"/>
              <a:buChar char="•"/>
            </a:pPr>
            <a:r>
              <a:rPr lang="el-GR" sz="1700" b="0" i="0" u="none" strike="noStrike" cap="none">
                <a:solidFill>
                  <a:srgbClr val="9A5315"/>
                </a:solidFill>
                <a:latin typeface="Quattrocento Sans"/>
                <a:ea typeface="Quattrocento Sans"/>
                <a:cs typeface="Quattrocento Sans"/>
                <a:sym typeface="Quattrocento Sans"/>
              </a:rPr>
              <a:t> </a:t>
            </a:r>
            <a:endParaRPr sz="1700" b="0" i="0" u="none" strike="noStrike" cap="none">
              <a:latin typeface="Arial"/>
              <a:ea typeface="Arial"/>
              <a:cs typeface="Arial"/>
              <a:sym typeface="Arial"/>
            </a:endParaRPr>
          </a:p>
        </p:txBody>
      </p:sp>
      <p:sp>
        <p:nvSpPr>
          <p:cNvPr id="422" name="Google Shape;422;p91"/>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1800" b="1" i="0" u="sng" strike="noStrike" cap="none">
                <a:solidFill>
                  <a:srgbClr val="843C0C"/>
                </a:solidFill>
                <a:latin typeface="Arial"/>
                <a:ea typeface="Arial"/>
                <a:cs typeface="Arial"/>
                <a:sym typeface="Arial"/>
              </a:rPr>
              <a:t>Ερωτήσεις</a:t>
            </a:r>
            <a:endParaRPr sz="18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1800" b="0" i="0" u="none" strike="noStrike" cap="none">
                <a:solidFill>
                  <a:srgbClr val="843C0C"/>
                </a:solidFill>
                <a:latin typeface="Arial"/>
                <a:ea typeface="Arial"/>
                <a:cs typeface="Arial"/>
                <a:sym typeface="Arial"/>
              </a:rPr>
              <a:t>Κάνοντας ερωτήσεις ή ζητώντας επεξηγήσεις για αυτά που έχουμε ακούσει, δείχνουμε πως ενδιαφερόμαστε για τη συζήτηση και τον συνομιλητή μας. Μπορούμε έπειτα, να ρωτήσουμε για τον τρόπο που μπορεί να αισθάνεται για μια κατάσταση ή ένα πρόσωπο που το απασχολεί. Είναι σημαντικό να κάνουμε τον συνομιλητή μας να αισθανθεί άνετα και ασφάλεια. Οπότε κρίνεται σημαντικό να μην τον πιέσουμε να μας μιλήσει αλλά στην πραγματικότητα να τον αφήσετε να ανοιχθεί, συμμετέχοντας ενεργητικά στην συζήτησή μας.</a:t>
            </a:r>
            <a:endParaRPr sz="18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1700"/>
              <a:buFont typeface="Arial"/>
              <a:buChar char="•"/>
            </a:pPr>
            <a:r>
              <a:rPr lang="el-GR" sz="1700" b="0" i="0" u="none" strike="noStrike" cap="none">
                <a:solidFill>
                  <a:srgbClr val="9A5315"/>
                </a:solidFill>
                <a:latin typeface="Quattrocento Sans"/>
                <a:ea typeface="Quattrocento Sans"/>
                <a:cs typeface="Quattrocento Sans"/>
                <a:sym typeface="Quattrocento Sans"/>
              </a:rPr>
              <a:t> </a:t>
            </a:r>
            <a:endParaRPr sz="1700" b="0" i="0" u="none" strike="noStrike" cap="none">
              <a:latin typeface="Arial"/>
              <a:ea typeface="Arial"/>
              <a:cs typeface="Arial"/>
              <a:sym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p92"/>
          <p:cNvSpPr txBox="1"/>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200" b="1" i="0" u="none" strike="noStrike" cap="none">
                <a:solidFill>
                  <a:srgbClr val="22313F"/>
                </a:solidFill>
                <a:latin typeface="Arial"/>
                <a:ea typeface="Arial"/>
                <a:cs typeface="Arial"/>
                <a:sym typeface="Arial"/>
              </a:rPr>
              <a:t>Λεκτικά χαρακτηριστικά της ενεργητικής ακρόασης</a:t>
            </a:r>
            <a:r>
              <a:rPr lang="el-GR" sz="1800" b="0" i="0" u="none" strike="noStrike" cap="none"/>
              <a:t/>
            </a:r>
            <a:br>
              <a:rPr lang="el-GR" sz="1800" b="0" i="0" u="none" strike="noStrike" cap="none"/>
            </a:br>
            <a:endParaRPr sz="3200" b="0" i="0" u="none" strike="noStrike" cap="none">
              <a:latin typeface="Arial"/>
              <a:ea typeface="Arial"/>
              <a:cs typeface="Arial"/>
              <a:sym typeface="Arial"/>
            </a:endParaRPr>
          </a:p>
        </p:txBody>
      </p:sp>
      <p:sp>
        <p:nvSpPr>
          <p:cNvPr id="428" name="Google Shape;428;p92"/>
          <p:cNvSpPr txBox="1"/>
          <p:nvPr/>
        </p:nvSpPr>
        <p:spPr>
          <a:xfrm>
            <a:off x="2556360" y="1523880"/>
            <a:ext cx="642060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2000" b="1" i="0" u="sng" strike="noStrike" cap="none">
                <a:solidFill>
                  <a:srgbClr val="843C0C"/>
                </a:solidFill>
                <a:latin typeface="Arial"/>
                <a:ea typeface="Arial"/>
                <a:cs typeface="Arial"/>
                <a:sym typeface="Arial"/>
              </a:rPr>
              <a:t>Αποφυγή διακοπών</a:t>
            </a:r>
            <a:endParaRPr sz="20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2000" b="0" i="0" u="none" strike="noStrike" cap="none">
                <a:solidFill>
                  <a:srgbClr val="843C0C"/>
                </a:solidFill>
                <a:latin typeface="Arial"/>
                <a:ea typeface="Arial"/>
                <a:cs typeface="Arial"/>
                <a:sym typeface="Arial"/>
              </a:rPr>
              <a:t>Η υπομονή αποτελεί σημαντικό στοιχείο στην ενεργητική ακρόαση. Μία παύση, ακόμη και μεγάλη, δε σημαίνει κατ’ ανάγκη ότι ο ομιλητής έχει ολοκληρώσει αυτά που είχε να πει. Μερικές φορές, δεδομένου ότι το κάθε άτομο σκέφτεται και μιλάει με τους δικούς του ρυθμούς, χρειάζεται χρόνος για να διατυπώσει το τι θέλει να πει και πώς να το πει. Δε διακόπτουμε λοιπόν, πριν τελειώσει κάποιος την πρότασή του. Η διακοπή της συνομιλίας μπορεί να στείλει το μήνυμα ότι: «αυτό που θέλω να πω εγώ είναι πιο σημαντικό και πιο ενδιαφέρον», «δεν ενδιαφέρομαι πραγματικά για αυτό που λες», «δεν έχω χρόνο για τη γνώμη σου».</a:t>
            </a:r>
            <a:endParaRPr sz="20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600"/>
              <a:buFont typeface="Arial"/>
              <a:buChar char="•"/>
            </a:pPr>
            <a:r>
              <a:rPr lang="el-GR" sz="600" b="0" i="0" u="none" strike="noStrike" cap="none">
                <a:solidFill>
                  <a:srgbClr val="9A5315"/>
                </a:solidFill>
                <a:latin typeface="Quattrocento Sans"/>
                <a:ea typeface="Quattrocento Sans"/>
                <a:cs typeface="Quattrocento Sans"/>
                <a:sym typeface="Quattrocento Sans"/>
              </a:rPr>
              <a:t> </a:t>
            </a:r>
            <a:endParaRPr sz="600" b="0" i="0" u="none" strike="noStrike" cap="none">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93"/>
          <p:cNvSpPr txBox="1"/>
          <p:nvPr/>
        </p:nvSpPr>
        <p:spPr>
          <a:xfrm>
            <a:off x="1487160" y="34416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600" b="0" i="0" u="sng" strike="noStrike" cap="none">
                <a:solidFill>
                  <a:srgbClr val="4D290B"/>
                </a:solidFill>
                <a:latin typeface="Quattrocento Sans"/>
                <a:ea typeface="Quattrocento Sans"/>
                <a:cs typeface="Quattrocento Sans"/>
                <a:sym typeface="Quattrocento Sans"/>
              </a:rPr>
              <a:t>…..Ένα παράδειγμα…..</a:t>
            </a:r>
            <a:endParaRPr sz="3600" b="0" i="0" u="none" strike="noStrike" cap="none">
              <a:latin typeface="Arial"/>
              <a:ea typeface="Arial"/>
              <a:cs typeface="Arial"/>
              <a:sym typeface="Arial"/>
            </a:endParaRPr>
          </a:p>
        </p:txBody>
      </p:sp>
      <p:graphicFrame>
        <p:nvGraphicFramePr>
          <p:cNvPr id="434" name="Google Shape;434;p93"/>
          <p:cNvGraphicFramePr/>
          <p:nvPr/>
        </p:nvGraphicFramePr>
        <p:xfrm>
          <a:off x="1651680" y="1721880"/>
          <a:ext cx="3000000" cy="3000000"/>
        </p:xfrm>
        <a:graphic>
          <a:graphicData uri="http://schemas.openxmlformats.org/drawingml/2006/table">
            <a:tbl>
              <a:tblPr>
                <a:noFill/>
                <a:tableStyleId>{931E124A-1FE7-4CB4-9BD1-50CADAEAFBAD}</a:tableStyleId>
              </a:tblPr>
              <a:tblGrid>
                <a:gridCol w="4591800"/>
                <a:gridCol w="4362475"/>
              </a:tblGrid>
              <a:tr h="1186925">
                <a:tc>
                  <a:txBody>
                    <a:bodyPr/>
                    <a:lstStyle/>
                    <a:p>
                      <a:pPr marL="216000" marR="0" lvl="0" indent="-216000" algn="ctr" rtl="0">
                        <a:lnSpc>
                          <a:spcPct val="107000"/>
                        </a:lnSpc>
                        <a:spcBef>
                          <a:spcPts val="0"/>
                        </a:spcBef>
                        <a:spcAft>
                          <a:spcPts val="0"/>
                        </a:spcAft>
                        <a:buClr>
                          <a:srgbClr val="000000"/>
                        </a:buClr>
                        <a:buSzPts val="1080"/>
                        <a:buFont typeface="Noto Sans Symbols"/>
                        <a:buChar char="●"/>
                      </a:pPr>
                      <a:r>
                        <a:rPr lang="el-GR" sz="2400" b="1" u="none" strike="noStrike" cap="none">
                          <a:latin typeface="Arial"/>
                          <a:ea typeface="Arial"/>
                          <a:cs typeface="Arial"/>
                          <a:sym typeface="Arial"/>
                        </a:rPr>
                        <a:t> </a:t>
                      </a:r>
                      <a:endParaRPr sz="2400" b="0" u="none" strike="noStrike" cap="none">
                        <a:latin typeface="Arial"/>
                        <a:ea typeface="Arial"/>
                        <a:cs typeface="Arial"/>
                        <a:sym typeface="Arial"/>
                      </a:endParaRPr>
                    </a:p>
                    <a:p>
                      <a:pPr marL="216000" marR="0" lvl="0" indent="-216000" algn="ctr" rtl="0">
                        <a:lnSpc>
                          <a:spcPct val="107000"/>
                        </a:lnSpc>
                        <a:spcBef>
                          <a:spcPts val="799"/>
                        </a:spcBef>
                        <a:spcAft>
                          <a:spcPts val="0"/>
                        </a:spcAft>
                        <a:buClr>
                          <a:srgbClr val="000000"/>
                        </a:buClr>
                        <a:buSzPts val="1080"/>
                        <a:buFont typeface="Noto Sans Symbols"/>
                        <a:buChar char="●"/>
                      </a:pPr>
                      <a:r>
                        <a:rPr lang="el-GR" sz="2400" b="1" u="none" strike="noStrike" cap="none">
                          <a:solidFill>
                            <a:srgbClr val="000000"/>
                          </a:solidFill>
                          <a:latin typeface="Arial"/>
                          <a:ea typeface="Arial"/>
                          <a:cs typeface="Arial"/>
                          <a:sym typeface="Arial"/>
                        </a:rPr>
                        <a:t>Παράδειγμα χωρίς χρήση της ΕΑ</a:t>
                      </a:r>
                      <a:r>
                        <a:rPr lang="el-GR" sz="1600" b="0" u="none" strike="noStrike" cap="none">
                          <a:latin typeface="Arial"/>
                          <a:ea typeface="Arial"/>
                          <a:cs typeface="Arial"/>
                          <a:sym typeface="Arial"/>
                        </a:rPr>
                        <a:t>		</a:t>
                      </a:r>
                      <a:endParaRPr sz="1600" b="0" u="none" strike="noStrike" cap="none">
                        <a:latin typeface="Arial"/>
                        <a:ea typeface="Arial"/>
                        <a:cs typeface="Arial"/>
                        <a:sym typeface="Arial"/>
                      </a:endParaRPr>
                    </a:p>
                  </a:txBody>
                  <a:tcPr marL="91450" marR="91450" marT="45725" marB="45725">
                    <a:solidFill>
                      <a:srgbClr val="4472C4"/>
                    </a:solidFill>
                  </a:tcPr>
                </a:tc>
                <a:tc>
                  <a:txBody>
                    <a:bodyPr/>
                    <a:lstStyle/>
                    <a:p>
                      <a:pPr marL="216000" marR="0" lvl="0" indent="-216000" algn="ctr" rtl="0">
                        <a:lnSpc>
                          <a:spcPct val="107000"/>
                        </a:lnSpc>
                        <a:spcBef>
                          <a:spcPts val="0"/>
                        </a:spcBef>
                        <a:spcAft>
                          <a:spcPts val="0"/>
                        </a:spcAft>
                        <a:buClr>
                          <a:srgbClr val="000000"/>
                        </a:buClr>
                        <a:buSzPts val="1080"/>
                        <a:buFont typeface="Noto Sans Symbols"/>
                        <a:buChar char="●"/>
                      </a:pPr>
                      <a:r>
                        <a:rPr lang="el-GR" sz="2400" b="1" u="none" strike="noStrike" cap="none">
                          <a:solidFill>
                            <a:srgbClr val="FFFFFF"/>
                          </a:solidFill>
                          <a:latin typeface="Arial"/>
                          <a:ea typeface="Arial"/>
                          <a:cs typeface="Arial"/>
                          <a:sym typeface="Arial"/>
                        </a:rPr>
                        <a:t> </a:t>
                      </a:r>
                      <a:endParaRPr sz="2400" b="1" u="none" strike="noStrike" cap="none">
                        <a:solidFill>
                          <a:srgbClr val="FFFFFF"/>
                        </a:solidFill>
                        <a:latin typeface="Arial"/>
                        <a:ea typeface="Arial"/>
                        <a:cs typeface="Arial"/>
                        <a:sym typeface="Arial"/>
                      </a:endParaRPr>
                    </a:p>
                    <a:p>
                      <a:pPr marL="216000" marR="0" lvl="0" indent="-216000" algn="ctr" rtl="0">
                        <a:lnSpc>
                          <a:spcPct val="107000"/>
                        </a:lnSpc>
                        <a:spcBef>
                          <a:spcPts val="799"/>
                        </a:spcBef>
                        <a:spcAft>
                          <a:spcPts val="0"/>
                        </a:spcAft>
                        <a:buClr>
                          <a:srgbClr val="000000"/>
                        </a:buClr>
                        <a:buSzPts val="1080"/>
                        <a:buFont typeface="Noto Sans Symbols"/>
                        <a:buChar char="●"/>
                      </a:pPr>
                      <a:r>
                        <a:rPr lang="el-GR" sz="2400" b="1" u="none" strike="noStrike" cap="none">
                          <a:solidFill>
                            <a:srgbClr val="000000"/>
                          </a:solidFill>
                          <a:latin typeface="Arial"/>
                          <a:ea typeface="Arial"/>
                          <a:cs typeface="Arial"/>
                          <a:sym typeface="Arial"/>
                        </a:rPr>
                        <a:t>Παράδειγμα με χρήση ΕΑ</a:t>
                      </a:r>
                      <a:endParaRPr sz="24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720"/>
                        <a:buFont typeface="Noto Sans Symbols"/>
                        <a:buChar char="●"/>
                      </a:pPr>
                      <a:r>
                        <a:rPr lang="el-GR" sz="1600" b="1" u="none" strike="noStrike" cap="none">
                          <a:solidFill>
                            <a:srgbClr val="FFFFFF"/>
                          </a:solidFill>
                          <a:latin typeface="Arial"/>
                          <a:ea typeface="Arial"/>
                          <a:cs typeface="Arial"/>
                          <a:sym typeface="Arial"/>
                        </a:rPr>
                        <a:t> </a:t>
                      </a:r>
                      <a:endParaRPr sz="1600" b="1" u="none" strike="noStrike" cap="none">
                        <a:solidFill>
                          <a:srgbClr val="FFFFFF"/>
                        </a:solidFill>
                        <a:latin typeface="Arial"/>
                        <a:ea typeface="Arial"/>
                        <a:cs typeface="Arial"/>
                        <a:sym typeface="Arial"/>
                      </a:endParaRPr>
                    </a:p>
                  </a:txBody>
                  <a:tcPr marL="91450" marR="91450" marT="45725" marB="45725">
                    <a:solidFill>
                      <a:srgbClr val="4472C4"/>
                    </a:solidFill>
                  </a:tcPr>
                </a:tc>
              </a:tr>
              <a:tr h="3406325">
                <a:tc>
                  <a:txBody>
                    <a:bodyPr/>
                    <a:lstStyle/>
                    <a:p>
                      <a:pPr marL="216000" marR="0" lvl="0" indent="-216000" algn="l" rtl="0">
                        <a:lnSpc>
                          <a:spcPct val="107000"/>
                        </a:lnSpc>
                        <a:spcBef>
                          <a:spcPts val="0"/>
                        </a:spcBef>
                        <a:spcAft>
                          <a:spcPts val="0"/>
                        </a:spcAft>
                        <a:buClr>
                          <a:srgbClr val="000000"/>
                        </a:buClr>
                        <a:buSzPts val="900"/>
                        <a:buFont typeface="Noto Sans Symbols"/>
                        <a:buChar char="●"/>
                      </a:pPr>
                      <a:r>
                        <a:rPr lang="el-GR" sz="2000" b="0" u="sng" strike="noStrike" cap="none">
                          <a:solidFill>
                            <a:srgbClr val="000000"/>
                          </a:solidFill>
                          <a:latin typeface="Arial"/>
                          <a:ea typeface="Arial"/>
                          <a:cs typeface="Arial"/>
                          <a:sym typeface="Arial"/>
                        </a:rPr>
                        <a:t>Χρήστος</a:t>
                      </a:r>
                      <a:r>
                        <a:rPr lang="el-GR" sz="2000" b="0" u="none" strike="noStrike" cap="none">
                          <a:solidFill>
                            <a:srgbClr val="000000"/>
                          </a:solidFill>
                          <a:latin typeface="Arial"/>
                          <a:ea typeface="Arial"/>
                          <a:cs typeface="Arial"/>
                          <a:sym typeface="Arial"/>
                        </a:rPr>
                        <a:t>: Σκέφτομαι να αγοράσω ένα αυτοκίνητο.</a:t>
                      </a:r>
                      <a:endParaRPr sz="20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0" u="sng" strike="noStrike" cap="none">
                          <a:solidFill>
                            <a:srgbClr val="000000"/>
                          </a:solidFill>
                          <a:latin typeface="Arial"/>
                          <a:ea typeface="Arial"/>
                          <a:cs typeface="Arial"/>
                          <a:sym typeface="Arial"/>
                        </a:rPr>
                        <a:t>Βασίλης</a:t>
                      </a:r>
                      <a:r>
                        <a:rPr lang="el-GR" sz="2000" b="0" u="none" strike="noStrike" cap="none">
                          <a:solidFill>
                            <a:srgbClr val="000000"/>
                          </a:solidFill>
                          <a:latin typeface="Arial"/>
                          <a:ea typeface="Arial"/>
                          <a:cs typeface="Arial"/>
                          <a:sym typeface="Arial"/>
                        </a:rPr>
                        <a:t>: Α! Ναι; Και εγώ σκέφτομαι </a:t>
                      </a:r>
                      <a:endParaRPr sz="20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0" u="none" strike="noStrike" cap="none">
                          <a:solidFill>
                            <a:srgbClr val="000000"/>
                          </a:solidFill>
                          <a:latin typeface="Arial"/>
                          <a:ea typeface="Arial"/>
                          <a:cs typeface="Arial"/>
                          <a:sym typeface="Arial"/>
                        </a:rPr>
                        <a:t>ν΄ αγοράσω αυτοκίνητο;</a:t>
                      </a:r>
                      <a:endParaRPr sz="20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0" u="sng" strike="noStrike" cap="none">
                          <a:solidFill>
                            <a:srgbClr val="000000"/>
                          </a:solidFill>
                          <a:latin typeface="Arial"/>
                          <a:ea typeface="Arial"/>
                          <a:cs typeface="Arial"/>
                          <a:sym typeface="Arial"/>
                        </a:rPr>
                        <a:t>Χρήστος</a:t>
                      </a:r>
                      <a:r>
                        <a:rPr lang="el-GR" sz="2000" b="0" u="none" strike="noStrike" cap="none">
                          <a:solidFill>
                            <a:srgbClr val="000000"/>
                          </a:solidFill>
                          <a:latin typeface="Arial"/>
                          <a:ea typeface="Arial"/>
                          <a:cs typeface="Arial"/>
                          <a:sym typeface="Arial"/>
                        </a:rPr>
                        <a:t>: Αλήθεια;</a:t>
                      </a:r>
                      <a:endParaRPr sz="20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0" u="sng" strike="noStrike" cap="none">
                          <a:solidFill>
                            <a:srgbClr val="000000"/>
                          </a:solidFill>
                          <a:latin typeface="Arial"/>
                          <a:ea typeface="Arial"/>
                          <a:cs typeface="Arial"/>
                          <a:sym typeface="Arial"/>
                        </a:rPr>
                        <a:t>Βασίλης</a:t>
                      </a:r>
                      <a:r>
                        <a:rPr lang="el-GR" sz="2000" b="0" u="none" strike="noStrike" cap="none">
                          <a:solidFill>
                            <a:srgbClr val="000000"/>
                          </a:solidFill>
                          <a:latin typeface="Arial"/>
                          <a:ea typeface="Arial"/>
                          <a:cs typeface="Arial"/>
                          <a:sym typeface="Arial"/>
                        </a:rPr>
                        <a:t>: Έκανα test drive σ’ ένα τζιπ και ήταν φοβερό…!</a:t>
                      </a:r>
                      <a:endParaRPr sz="2000" b="1" u="none" strike="noStrike" cap="none">
                        <a:solidFill>
                          <a:srgbClr val="FFFFFF"/>
                        </a:solidFill>
                        <a:latin typeface="Arial"/>
                        <a:ea typeface="Arial"/>
                        <a:cs typeface="Arial"/>
                        <a:sym typeface="Arial"/>
                      </a:endParaRPr>
                    </a:p>
                    <a:p>
                      <a:pPr marL="216000" marR="0" lvl="0" indent="-216000" algn="l" rtl="0">
                        <a:lnSpc>
                          <a:spcPct val="107000"/>
                        </a:lnSpc>
                        <a:spcBef>
                          <a:spcPts val="799"/>
                        </a:spcBef>
                        <a:spcAft>
                          <a:spcPts val="0"/>
                        </a:spcAft>
                        <a:buClr>
                          <a:srgbClr val="000000"/>
                        </a:buClr>
                        <a:buSzPts val="720"/>
                        <a:buFont typeface="Noto Sans Symbols"/>
                        <a:buChar char="●"/>
                      </a:pPr>
                      <a:r>
                        <a:rPr lang="el-GR" sz="1600" b="1" u="none" strike="noStrike" cap="none">
                          <a:solidFill>
                            <a:srgbClr val="FFFFFF"/>
                          </a:solidFill>
                          <a:latin typeface="Arial"/>
                          <a:ea typeface="Arial"/>
                          <a:cs typeface="Arial"/>
                          <a:sym typeface="Arial"/>
                        </a:rPr>
                        <a:t> </a:t>
                      </a:r>
                      <a:endParaRPr sz="1600" b="1" u="none" strike="noStrike" cap="none">
                        <a:solidFill>
                          <a:srgbClr val="FFFFFF"/>
                        </a:solidFill>
                        <a:latin typeface="Arial"/>
                        <a:ea typeface="Arial"/>
                        <a:cs typeface="Arial"/>
                        <a:sym typeface="Arial"/>
                      </a:endParaRPr>
                    </a:p>
                  </a:txBody>
                  <a:tcPr marL="91450" marR="91450" marT="45725" marB="45725">
                    <a:solidFill>
                      <a:srgbClr val="4472C4"/>
                    </a:solidFill>
                  </a:tcPr>
                </a:tc>
                <a:tc>
                  <a:txBody>
                    <a:bodyPr/>
                    <a:lstStyle/>
                    <a:p>
                      <a:pPr marL="216000" marR="0" lvl="0" indent="-216000" algn="l" rtl="0">
                        <a:lnSpc>
                          <a:spcPct val="107000"/>
                        </a:lnSpc>
                        <a:spcBef>
                          <a:spcPts val="0"/>
                        </a:spcBef>
                        <a:spcAft>
                          <a:spcPts val="0"/>
                        </a:spcAft>
                        <a:buClr>
                          <a:srgbClr val="000000"/>
                        </a:buClr>
                        <a:buSzPts val="720"/>
                        <a:buFont typeface="Noto Sans Symbols"/>
                        <a:buChar char="●"/>
                      </a:pPr>
                      <a:r>
                        <a:rPr lang="el-GR" sz="1600" b="0" u="none" strike="noStrike" cap="none">
                          <a:latin typeface="Times New Roman"/>
                          <a:ea typeface="Times New Roman"/>
                          <a:cs typeface="Times New Roman"/>
                          <a:sym typeface="Times New Roman"/>
                        </a:rPr>
                        <a:t> </a:t>
                      </a:r>
                      <a:endParaRPr sz="1600" b="0" u="none" strike="noStrike" cap="none">
                        <a:latin typeface="Times New Roman"/>
                        <a:ea typeface="Times New Roman"/>
                        <a:cs typeface="Times New Roman"/>
                        <a:sym typeface="Times New Roman"/>
                      </a:endParaRPr>
                    </a:p>
                    <a:p>
                      <a:pPr marL="216000" marR="0" lvl="0" indent="-216000" algn="l" rtl="0">
                        <a:lnSpc>
                          <a:spcPct val="107000"/>
                        </a:lnSpc>
                        <a:spcBef>
                          <a:spcPts val="799"/>
                        </a:spcBef>
                        <a:spcAft>
                          <a:spcPts val="0"/>
                        </a:spcAft>
                        <a:buClr>
                          <a:srgbClr val="000000"/>
                        </a:buClr>
                        <a:buSzPts val="720"/>
                        <a:buFont typeface="Noto Sans Symbols"/>
                        <a:buChar char="●"/>
                      </a:pPr>
                      <a:r>
                        <a:rPr lang="el-GR" sz="1600" b="0" u="none" strike="noStrike" cap="none">
                          <a:latin typeface="Times New Roman"/>
                          <a:ea typeface="Times New Roman"/>
                          <a:cs typeface="Times New Roman"/>
                          <a:sym typeface="Times New Roman"/>
                        </a:rPr>
                        <a:t> </a:t>
                      </a:r>
                      <a:endParaRPr sz="1600" b="0" u="none" strike="noStrike" cap="none">
                        <a:latin typeface="Times New Roman"/>
                        <a:ea typeface="Times New Roman"/>
                        <a:cs typeface="Times New Roman"/>
                        <a:sym typeface="Times New Roman"/>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1" u="sng" strike="noStrike" cap="none">
                          <a:solidFill>
                            <a:srgbClr val="000000"/>
                          </a:solidFill>
                          <a:latin typeface="Times New Roman"/>
                          <a:ea typeface="Times New Roman"/>
                          <a:cs typeface="Times New Roman"/>
                          <a:sym typeface="Times New Roman"/>
                        </a:rPr>
                        <a:t>Χρήστος</a:t>
                      </a:r>
                      <a:r>
                        <a:rPr lang="el-GR" sz="2000" b="0" u="none" strike="noStrike" cap="none">
                          <a:solidFill>
                            <a:srgbClr val="000000"/>
                          </a:solidFill>
                          <a:latin typeface="Times New Roman"/>
                          <a:ea typeface="Times New Roman"/>
                          <a:cs typeface="Times New Roman"/>
                          <a:sym typeface="Times New Roman"/>
                        </a:rPr>
                        <a:t>: Σκέφτομαι να αγοράσω ένα αυτοκίνητο.</a:t>
                      </a:r>
                      <a:endParaRPr sz="2000" b="0" u="none" strike="noStrike" cap="none">
                        <a:latin typeface="Times New Roman"/>
                        <a:ea typeface="Times New Roman"/>
                        <a:cs typeface="Times New Roman"/>
                        <a:sym typeface="Times New Roman"/>
                      </a:endParaRPr>
                    </a:p>
                    <a:p>
                      <a:pPr marL="216000" marR="0" lvl="0" indent="-216000" algn="l" rtl="0">
                        <a:lnSpc>
                          <a:spcPct val="107000"/>
                        </a:lnSpc>
                        <a:spcBef>
                          <a:spcPts val="799"/>
                        </a:spcBef>
                        <a:spcAft>
                          <a:spcPts val="0"/>
                        </a:spcAft>
                        <a:buClr>
                          <a:srgbClr val="000000"/>
                        </a:buClr>
                        <a:buSzPts val="900"/>
                        <a:buFont typeface="Noto Sans Symbols"/>
                        <a:buChar char="●"/>
                      </a:pPr>
                      <a:r>
                        <a:rPr lang="el-GR" sz="2000" b="1" u="sng" strike="noStrike" cap="none">
                          <a:solidFill>
                            <a:srgbClr val="000000"/>
                          </a:solidFill>
                          <a:latin typeface="Times New Roman"/>
                          <a:ea typeface="Times New Roman"/>
                          <a:cs typeface="Times New Roman"/>
                          <a:sym typeface="Times New Roman"/>
                        </a:rPr>
                        <a:t>Βασίλης</a:t>
                      </a:r>
                      <a:r>
                        <a:rPr lang="el-GR" sz="2000" b="0" u="none" strike="noStrike" cap="none">
                          <a:solidFill>
                            <a:srgbClr val="000000"/>
                          </a:solidFill>
                          <a:latin typeface="Times New Roman"/>
                          <a:ea typeface="Times New Roman"/>
                          <a:cs typeface="Times New Roman"/>
                          <a:sym typeface="Times New Roman"/>
                        </a:rPr>
                        <a:t>: Α! Ναι; Έχεις δει κάποια μοντέλα;</a:t>
                      </a:r>
                      <a:endParaRPr sz="2000" b="0" u="none" strike="noStrike" cap="none">
                        <a:latin typeface="Times New Roman"/>
                        <a:ea typeface="Times New Roman"/>
                        <a:cs typeface="Times New Roman"/>
                        <a:sym typeface="Times New Roman"/>
                      </a:endParaRPr>
                    </a:p>
                    <a:p>
                      <a:pPr marL="216000" marR="0" lvl="0" indent="-216000" algn="l" rtl="0">
                        <a:lnSpc>
                          <a:spcPct val="107000"/>
                        </a:lnSpc>
                        <a:spcBef>
                          <a:spcPts val="799"/>
                        </a:spcBef>
                        <a:spcAft>
                          <a:spcPts val="0"/>
                        </a:spcAft>
                        <a:buClr>
                          <a:srgbClr val="000000"/>
                        </a:buClr>
                        <a:buSzPts val="405"/>
                        <a:buFont typeface="Noto Sans Symbols"/>
                        <a:buChar char="●"/>
                      </a:pPr>
                      <a:r>
                        <a:rPr lang="el-GR" sz="900" b="0" u="none" strike="noStrike" cap="none">
                          <a:latin typeface="Calibri"/>
                          <a:ea typeface="Calibri"/>
                          <a:cs typeface="Calibri"/>
                          <a:sym typeface="Calibri"/>
                        </a:rPr>
                        <a:t> </a:t>
                      </a:r>
                      <a:endParaRPr sz="900" b="0" u="none" strike="noStrike" cap="none">
                        <a:latin typeface="Times New Roman"/>
                        <a:ea typeface="Times New Roman"/>
                        <a:cs typeface="Times New Roman"/>
                        <a:sym typeface="Times New Roman"/>
                      </a:endParaRPr>
                    </a:p>
                  </a:txBody>
                  <a:tcPr marL="91450" marR="91450" marT="45725" marB="45725">
                    <a:solidFill>
                      <a:srgbClr val="4472C4"/>
                    </a:solidFill>
                  </a:tcPr>
                </a:tc>
              </a:tr>
            </a:tbl>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8"/>
        <p:cNvGrpSpPr/>
        <p:nvPr/>
      </p:nvGrpSpPr>
      <p:grpSpPr>
        <a:xfrm>
          <a:off x="0" y="0"/>
          <a:ext cx="0" cy="0"/>
          <a:chOff x="0" y="0"/>
          <a:chExt cx="0" cy="0"/>
        </a:xfrm>
      </p:grpSpPr>
      <p:sp>
        <p:nvSpPr>
          <p:cNvPr id="439" name="Google Shape;439;p94"/>
          <p:cNvSpPr txBox="1"/>
          <p:nvPr/>
        </p:nvSpPr>
        <p:spPr>
          <a:xfrm>
            <a:off x="3048120" y="554040"/>
            <a:ext cx="6095880" cy="516348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l-GR" sz="3600" b="1" i="0" u="sng" strike="noStrike" cap="none">
                <a:solidFill>
                  <a:srgbClr val="22313F"/>
                </a:solidFill>
                <a:latin typeface="Arial"/>
                <a:ea typeface="Arial"/>
                <a:cs typeface="Arial"/>
                <a:sym typeface="Arial"/>
              </a:rPr>
              <a:t>Οφέλη από την Ενεργή Ακρόαση</a:t>
            </a:r>
            <a:endParaRPr sz="3600" b="0" i="0" u="none" strike="noStrike" cap="none">
              <a:latin typeface="Arial"/>
              <a:ea typeface="Arial"/>
              <a:cs typeface="Arial"/>
              <a:sym typeface="Arial"/>
            </a:endParaRPr>
          </a:p>
          <a:p>
            <a:pPr marL="0" marR="0" lvl="0" indent="0" algn="l" rtl="0">
              <a:lnSpc>
                <a:spcPct val="107000"/>
              </a:lnSpc>
              <a:spcBef>
                <a:spcPts val="1874"/>
              </a:spcBef>
              <a:spcAft>
                <a:spcPts val="0"/>
              </a:spcAft>
              <a:buNone/>
            </a:pPr>
            <a:r>
              <a:rPr lang="el-GR" sz="2000" b="1" i="0" u="none" strike="noStrike" cap="none">
                <a:solidFill>
                  <a:srgbClr val="843C0C"/>
                </a:solidFill>
                <a:latin typeface="Arial"/>
                <a:ea typeface="Arial"/>
                <a:cs typeface="Arial"/>
                <a:sym typeface="Arial"/>
              </a:rPr>
              <a:t>Η καθιέρωση της συνήθειας της ενεργητικής ακρόασης μπορεί να έχει πολλές θετικές επιπτώσεις σε διάφορους τομείς της ζωή μας</a:t>
            </a:r>
            <a:endParaRPr sz="2000" b="0" i="0" u="none" strike="noStrike" cap="none">
              <a:latin typeface="Arial"/>
              <a:ea typeface="Arial"/>
              <a:cs typeface="Arial"/>
              <a:sym typeface="Arial"/>
            </a:endParaRPr>
          </a:p>
          <a:p>
            <a:pPr marL="343080" marR="0" lvl="0" indent="-343080" algn="l" rtl="0">
              <a:lnSpc>
                <a:spcPct val="107000"/>
              </a:lnSpc>
              <a:spcBef>
                <a:spcPts val="1874"/>
              </a:spcBef>
              <a:spcAft>
                <a:spcPts val="0"/>
              </a:spcAft>
              <a:buClr>
                <a:srgbClr val="000000"/>
              </a:buClr>
              <a:buSzPts val="2000"/>
              <a:buFont typeface="Noto Sans Symbols"/>
              <a:buChar char="⮚"/>
            </a:pPr>
            <a:r>
              <a:rPr lang="el-GR" sz="2000" b="1" i="0" u="none" strike="noStrike" cap="none">
                <a:solidFill>
                  <a:srgbClr val="843C0C"/>
                </a:solidFill>
                <a:latin typeface="Arial"/>
                <a:ea typeface="Arial"/>
                <a:cs typeface="Arial"/>
                <a:sym typeface="Arial"/>
              </a:rPr>
              <a:t>Σχέσεις</a:t>
            </a:r>
            <a:endParaRPr sz="2000" b="0" i="0" u="none" strike="noStrike" cap="none">
              <a:latin typeface="Arial"/>
              <a:ea typeface="Arial"/>
              <a:cs typeface="Arial"/>
              <a:sym typeface="Arial"/>
            </a:endParaRPr>
          </a:p>
          <a:p>
            <a:pPr marL="0" marR="0" lvl="0" indent="0" algn="l" rtl="0">
              <a:lnSpc>
                <a:spcPct val="107000"/>
              </a:lnSpc>
              <a:spcBef>
                <a:spcPts val="1874"/>
              </a:spcBef>
              <a:spcAft>
                <a:spcPts val="0"/>
              </a:spcAft>
              <a:buNone/>
            </a:pPr>
            <a:r>
              <a:rPr lang="el-GR" sz="2000" b="1" i="0" u="none" strike="noStrike" cap="none">
                <a:solidFill>
                  <a:srgbClr val="843C0C"/>
                </a:solidFill>
                <a:latin typeface="Arial"/>
                <a:ea typeface="Arial"/>
                <a:cs typeface="Arial"/>
                <a:sym typeface="Arial"/>
              </a:rPr>
              <a:t>Η ενεργητική ακρόαση μας επιτρέπει να κατανοήσουμε την άποψη ενός άλλου ατόμου και να ανταποκριθούμε με </a:t>
            </a:r>
            <a:r>
              <a:rPr lang="el-GR" sz="2000" b="1" i="0" u="sng" strike="noStrike" cap="none">
                <a:solidFill>
                  <a:schemeClr val="hlink"/>
                </a:solidFill>
                <a:latin typeface="Arial"/>
                <a:ea typeface="Arial"/>
                <a:cs typeface="Arial"/>
                <a:sym typeface="Arial"/>
                <a:hlinkClick r:id="rId4"/>
              </a:rPr>
              <a:t>ενσυναίσθηση</a:t>
            </a:r>
            <a:r>
              <a:rPr lang="el-GR" sz="2000" b="1" i="0" u="none" strike="noStrike" cap="none">
                <a:solidFill>
                  <a:srgbClr val="843C0C"/>
                </a:solidFill>
                <a:latin typeface="Arial"/>
                <a:ea typeface="Arial"/>
                <a:cs typeface="Arial"/>
                <a:sym typeface="Arial"/>
              </a:rPr>
              <a:t>. </a:t>
            </a:r>
            <a:endParaRPr sz="2000" b="0" i="0" u="none" strike="noStrike" cap="none">
              <a:latin typeface="Arial"/>
              <a:ea typeface="Arial"/>
              <a:cs typeface="Arial"/>
              <a:sym typeface="Arial"/>
            </a:endParaRPr>
          </a:p>
          <a:p>
            <a:pPr marL="0" marR="0" lvl="0" indent="0" algn="l" rtl="0">
              <a:lnSpc>
                <a:spcPct val="107000"/>
              </a:lnSpc>
              <a:spcBef>
                <a:spcPts val="799"/>
              </a:spcBef>
              <a:spcAft>
                <a:spcPts val="0"/>
              </a:spcAft>
              <a:buNone/>
            </a:pPr>
            <a:endParaRPr sz="2000" b="0" i="0" u="none" strike="noStrike" cap="none">
              <a:latin typeface="Arial"/>
              <a:ea typeface="Arial"/>
              <a:cs typeface="Arial"/>
              <a:sym typeface="Arial"/>
            </a:endParaRPr>
          </a:p>
          <a:p>
            <a:pPr marL="0" marR="0" lvl="0" indent="0" algn="l" rtl="0">
              <a:lnSpc>
                <a:spcPct val="107000"/>
              </a:lnSpc>
              <a:spcBef>
                <a:spcPts val="799"/>
              </a:spcBef>
              <a:spcAft>
                <a:spcPts val="0"/>
              </a:spcAft>
              <a:buNone/>
            </a:pPr>
            <a:endParaRPr sz="2000" b="0" i="0" u="none" strike="noStrike" cap="none">
              <a:latin typeface="Arial"/>
              <a:ea typeface="Arial"/>
              <a:cs typeface="Arial"/>
              <a:sym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95"/>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1900" b="1" i="0" u="sng" strike="noStrike" cap="none">
                <a:solidFill>
                  <a:srgbClr val="843C0C"/>
                </a:solidFill>
                <a:latin typeface="Arial"/>
                <a:ea typeface="Arial"/>
                <a:cs typeface="Arial"/>
                <a:sym typeface="Arial"/>
              </a:rPr>
              <a:t>Εργασία</a:t>
            </a:r>
            <a:endParaRPr sz="19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1900" b="0" i="0" u="none" strike="noStrike" cap="none">
                <a:solidFill>
                  <a:srgbClr val="843C0C"/>
                </a:solidFill>
                <a:latin typeface="Arial"/>
                <a:ea typeface="Arial"/>
                <a:cs typeface="Arial"/>
                <a:sym typeface="Arial"/>
              </a:rPr>
              <a:t>Η ενεργητική ακρόαση στην εργασία είναι ιδιαίτερα σημαντική εάν βρίσκεστε σε διοικητική θέση ή αλληλεπιδράτε με συναδέλφους. Βοηθάει στο να κατανοείτε προβλήματα και να συνεργάζεστε, ώστε να βρίσκετε λύσεις σε όποια προβλήματα προκύπτουν. Αντικατοπτρίζει επίσης την υπομονή του ατόμου, μια πολύτιμη δεξιότητα σε οποιοδήποτε χώρο εργασίας.</a:t>
            </a:r>
            <a:endParaRPr sz="19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1900"/>
              <a:buFont typeface="Arial"/>
              <a:buChar char="•"/>
            </a:pPr>
            <a:r>
              <a:rPr lang="el-GR" sz="1900" b="0" i="0" u="none" strike="noStrike" cap="none">
                <a:solidFill>
                  <a:srgbClr val="9A5315"/>
                </a:solidFill>
                <a:latin typeface="Quattrocento Sans"/>
                <a:ea typeface="Quattrocento Sans"/>
                <a:cs typeface="Quattrocento Sans"/>
                <a:sym typeface="Quattrocento Sans"/>
              </a:rPr>
              <a:t> </a:t>
            </a:r>
            <a:endParaRPr sz="1900" b="0" i="0" u="none" strike="noStrike" cap="none">
              <a:latin typeface="Arial"/>
              <a:ea typeface="Arial"/>
              <a:cs typeface="Arial"/>
              <a:sym typeface="Arial"/>
            </a:endParaRPr>
          </a:p>
        </p:txBody>
      </p:sp>
      <p:sp>
        <p:nvSpPr>
          <p:cNvPr id="445" name="Google Shape;445;p95"/>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87000"/>
              </a:lnSpc>
              <a:spcBef>
                <a:spcPts val="0"/>
              </a:spcBef>
              <a:spcAft>
                <a:spcPts val="0"/>
              </a:spcAft>
              <a:buNone/>
            </a:pPr>
            <a:r>
              <a:rPr lang="el-GR" sz="2000" b="1" i="0" u="sng" strike="noStrike" cap="none">
                <a:solidFill>
                  <a:srgbClr val="843C0C"/>
                </a:solidFill>
                <a:latin typeface="Arial"/>
                <a:ea typeface="Arial"/>
                <a:cs typeface="Arial"/>
                <a:sym typeface="Arial"/>
              </a:rPr>
              <a:t>Κοινωνικές καταστάσεις</a:t>
            </a:r>
            <a:endParaRPr sz="2000" b="0" i="0" u="none" strike="noStrike" cap="none">
              <a:latin typeface="Arial"/>
              <a:ea typeface="Arial"/>
              <a:cs typeface="Arial"/>
              <a:sym typeface="Arial"/>
            </a:endParaRPr>
          </a:p>
          <a:p>
            <a:pPr marL="0" marR="0" lvl="0" indent="0" algn="ctr" rtl="0">
              <a:lnSpc>
                <a:spcPct val="87000"/>
              </a:lnSpc>
              <a:spcBef>
                <a:spcPts val="3674"/>
              </a:spcBef>
              <a:spcAft>
                <a:spcPts val="0"/>
              </a:spcAft>
              <a:buNone/>
            </a:pPr>
            <a:r>
              <a:rPr lang="el-GR" sz="1700" b="0" i="0" u="none" strike="noStrike" cap="none">
                <a:solidFill>
                  <a:srgbClr val="843C0C"/>
                </a:solidFill>
                <a:latin typeface="Arial"/>
                <a:ea typeface="Arial"/>
                <a:cs typeface="Arial"/>
                <a:sym typeface="Arial"/>
              </a:rPr>
              <a:t>Σε κοινωνικές καταστάσεις, η ενεργητική ακρόαση μπορεί να μας ωφελήσει όταν γνωρίζουμε νέα πρόσωπα. Η υποβολή ερωτήσεων, η αναζήτηση διευκρινίσεων και η παρακολούθηση της γλώσσας του σώματος είναι όλοι τρόποι για να μάθουμε περισσότερα για τα άτομα που με τα οποία ερχόμαστε σε επαφή. Όταν ακούμε ενεργά, το άλλο άτομο είναι επίσης πιθανό να μας μιλήσει για μεγαλύτερο χρονικό διάστημα. Αυτό καθιστά την ενεργητική ακρόαση έναν από τους καλύτερους τρόπους για να εξελίξουμε σε φιλικές τις σχέσεις μας με τους γνωστούς που επιθυμούμε.</a:t>
            </a:r>
            <a:endParaRPr sz="1700" b="0" i="0" u="none" strike="noStrike" cap="none">
              <a:latin typeface="Arial"/>
              <a:ea typeface="Arial"/>
              <a:cs typeface="Arial"/>
              <a:sym typeface="Arial"/>
            </a:endParaRPr>
          </a:p>
          <a:p>
            <a:pPr marL="347400" marR="0" lvl="0" indent="-347400" algn="l" rtl="0">
              <a:lnSpc>
                <a:spcPct val="80000"/>
              </a:lnSpc>
              <a:spcBef>
                <a:spcPts val="3674"/>
              </a:spcBef>
              <a:spcAft>
                <a:spcPts val="0"/>
              </a:spcAft>
              <a:buClr>
                <a:srgbClr val="000000"/>
              </a:buClr>
              <a:buSzPts val="1900"/>
              <a:buFont typeface="Arial"/>
              <a:buChar char="•"/>
            </a:pPr>
            <a:r>
              <a:rPr lang="el-GR" sz="1900" b="0" i="0" u="none" strike="noStrike" cap="none">
                <a:solidFill>
                  <a:srgbClr val="9A5315"/>
                </a:solidFill>
                <a:latin typeface="Quattrocento Sans"/>
                <a:ea typeface="Quattrocento Sans"/>
                <a:cs typeface="Quattrocento Sans"/>
                <a:sym typeface="Quattrocento Sans"/>
              </a:rPr>
              <a:t> </a:t>
            </a:r>
            <a:endParaRPr sz="1900" b="0" i="0" u="none" strike="noStrike" cap="none">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450" name="Google Shape;450;p96"/>
          <p:cNvSpPr txBox="1"/>
          <p:nvPr/>
        </p:nvSpPr>
        <p:spPr>
          <a:xfrm>
            <a:off x="3409200" y="1265040"/>
            <a:ext cx="4951440" cy="418788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l-GR" sz="4000" b="1" i="0" u="sng" strike="noStrike" cap="none">
                <a:solidFill>
                  <a:srgbClr val="385723"/>
                </a:solidFill>
                <a:latin typeface="Arial"/>
                <a:ea typeface="Arial"/>
                <a:cs typeface="Arial"/>
                <a:sym typeface="Arial"/>
              </a:rPr>
              <a:t>Δυσκολίες</a:t>
            </a:r>
            <a:endParaRPr sz="40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l-GR" sz="2400" b="0" i="0" u="none" strike="noStrike" cap="none">
                <a:solidFill>
                  <a:srgbClr val="9A5315"/>
                </a:solidFill>
                <a:latin typeface="Arial"/>
                <a:ea typeface="Arial"/>
                <a:cs typeface="Arial"/>
                <a:sym typeface="Arial"/>
              </a:rPr>
              <a:t> </a:t>
            </a: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l-GR" sz="2400" b="1" i="1" u="none" strike="noStrike" cap="none">
                <a:solidFill>
                  <a:srgbClr val="9A5315"/>
                </a:solidFill>
                <a:latin typeface="Arial"/>
                <a:ea typeface="Arial"/>
                <a:cs typeface="Arial"/>
                <a:sym typeface="Arial"/>
              </a:rPr>
              <a:t>Η ενεργητική ακρόαση μοιάζει απαιτητική  και χρειάζεται κανείς να εξασκηθεί αρκετά .</a:t>
            </a:r>
            <a:r>
              <a:rPr lang="el-GR" sz="1800" b="0" i="0" u="none" strike="noStrike" cap="none"/>
              <a:t/>
            </a:r>
            <a:br>
              <a:rPr lang="el-GR" sz="1800" b="0" i="0" u="none" strike="noStrike" cap="none"/>
            </a:br>
            <a:r>
              <a:rPr lang="el-GR" sz="2400" b="1" i="1" u="none" strike="noStrike" cap="none">
                <a:solidFill>
                  <a:srgbClr val="9A5315"/>
                </a:solidFill>
                <a:latin typeface="Calibri"/>
                <a:ea typeface="Calibri"/>
                <a:cs typeface="Calibri"/>
                <a:sym typeface="Calibri"/>
              </a:rPr>
              <a:t> </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0"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p97"/>
          <p:cNvSpPr txBox="1"/>
          <p:nvPr/>
        </p:nvSpPr>
        <p:spPr>
          <a:xfrm>
            <a:off x="1065240" y="304920"/>
            <a:ext cx="10058400" cy="12193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3600" b="1" i="0" u="none" strike="noStrike" cap="none">
                <a:solidFill>
                  <a:srgbClr val="4D290B"/>
                </a:solidFill>
                <a:latin typeface="Quattrocento Sans"/>
                <a:ea typeface="Quattrocento Sans"/>
                <a:cs typeface="Quattrocento Sans"/>
                <a:sym typeface="Quattrocento Sans"/>
              </a:rPr>
              <a:t>Πως μπορούμε να εξασκηθούμε στην ενεργητική ακρόαση</a:t>
            </a:r>
            <a:endParaRPr sz="3600" b="0" i="0" u="none" strike="noStrike" cap="none">
              <a:latin typeface="Arial"/>
              <a:ea typeface="Arial"/>
              <a:cs typeface="Arial"/>
              <a:sym typeface="Arial"/>
            </a:endParaRPr>
          </a:p>
        </p:txBody>
      </p:sp>
      <p:sp>
        <p:nvSpPr>
          <p:cNvPr id="456" name="Google Shape;456;p97"/>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100000"/>
              </a:lnSpc>
              <a:spcBef>
                <a:spcPts val="0"/>
              </a:spcBef>
              <a:spcAft>
                <a:spcPts val="0"/>
              </a:spcAft>
              <a:buClr>
                <a:srgbClr val="000000"/>
              </a:buClr>
              <a:buSzPts val="1800"/>
              <a:buFont typeface="Noto Sans Symbols"/>
              <a:buChar char="⮚"/>
            </a:pPr>
            <a:r>
              <a:rPr lang="el-GR" sz="1800" b="0" i="0" u="none" strike="noStrike" cap="none">
                <a:solidFill>
                  <a:srgbClr val="9A5315"/>
                </a:solidFill>
                <a:latin typeface="Arial"/>
                <a:ea typeface="Arial"/>
                <a:cs typeface="Arial"/>
                <a:sym typeface="Arial"/>
              </a:rPr>
              <a:t>Αφιερώνοντας χρόνο για να μιλήσουμε χωρίς διακοπές από άλλους ανθρώπους ή αποσπάσεις όπως κινητά τηλέφωνα, Η/Υ ή την τηλεόραση.</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1800"/>
              <a:buFont typeface="Noto Sans Symbols"/>
              <a:buChar char="⮚"/>
            </a:pPr>
            <a:r>
              <a:rPr lang="el-GR" sz="1800" b="0" i="0" u="none" strike="noStrike" cap="none">
                <a:solidFill>
                  <a:srgbClr val="9A5315"/>
                </a:solidFill>
                <a:latin typeface="Arial"/>
                <a:ea typeface="Arial"/>
                <a:cs typeface="Arial"/>
                <a:sym typeface="Arial"/>
              </a:rPr>
              <a:t>Προσπαθώντας να είμαστε ξεκάθαροι για το τι θέλετε να πούμε</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1800"/>
              <a:buFont typeface="Noto Sans Symbols"/>
              <a:buChar char="⮚"/>
            </a:pPr>
            <a:r>
              <a:rPr lang="el-GR" sz="1800" b="0" i="0" u="none" strike="noStrike" cap="none">
                <a:solidFill>
                  <a:srgbClr val="9A5315"/>
                </a:solidFill>
                <a:latin typeface="Arial"/>
                <a:ea typeface="Arial"/>
                <a:cs typeface="Arial"/>
                <a:sym typeface="Arial"/>
              </a:rPr>
              <a:t>Κάνοντας το μήνυμά μας σαφές, έτσι ώστε ο ακροατής να το ακούει με ακρίβεια και να κατανοεί τι εννοούμε</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0"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sp>
        <p:nvSpPr>
          <p:cNvPr id="457" name="Google Shape;457;p97"/>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sp>
        <p:nvSpPr>
          <p:cNvPr id="351" name="Google Shape;351;p80"/>
          <p:cNvSpPr txBox="1"/>
          <p:nvPr/>
        </p:nvSpPr>
        <p:spPr>
          <a:xfrm>
            <a:off x="907920" y="1819080"/>
            <a:ext cx="10058400" cy="41626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100000"/>
              </a:lnSpc>
              <a:spcBef>
                <a:spcPts val="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Επικοινωνιακές δεξιότητες και Ε.Α</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Τον ορισμό της ενεργητικής ακρόασης</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Πως έγινε τόσο δημοφιλής η Ε.Α;</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Πεδία εφαρμογής της Ε.Α</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Ποια είναι τα χαρακτηριστικά της ενεργητικής ακρόασης;</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Πότε την χρησιμοποιούμε; Ποια τα οφέλη της;</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1"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sp>
        <p:nvSpPr>
          <p:cNvPr id="352" name="Google Shape;352;p80"/>
          <p:cNvSpPr txBox="1"/>
          <p:nvPr/>
        </p:nvSpPr>
        <p:spPr>
          <a:xfrm>
            <a:off x="1065240" y="304920"/>
            <a:ext cx="10058400" cy="1219320"/>
          </a:xfrm>
          <a:prstGeom prst="rect">
            <a:avLst/>
          </a:prstGeom>
          <a:noFill/>
          <a:ln>
            <a:noFill/>
          </a:ln>
        </p:spPr>
        <p:txBody>
          <a:bodyPr spcFirstLastPara="1" wrap="square" lIns="91425" tIns="45700" rIns="91425" bIns="45700" anchor="b" anchorCtr="1">
            <a:normAutofit/>
          </a:bodyPr>
          <a:lstStyle/>
          <a:p>
            <a:pPr marL="0" marR="0" lvl="0" indent="0" algn="ctr" rtl="0">
              <a:lnSpc>
                <a:spcPct val="90000"/>
              </a:lnSpc>
              <a:spcBef>
                <a:spcPts val="0"/>
              </a:spcBef>
              <a:spcAft>
                <a:spcPts val="0"/>
              </a:spcAft>
              <a:buNone/>
            </a:pPr>
            <a:r>
              <a:rPr lang="el-GR" sz="3600" b="1" i="0" u="sng" strike="noStrike" cap="none">
                <a:solidFill>
                  <a:srgbClr val="4D290B"/>
                </a:solidFill>
                <a:latin typeface="Quattrocento Sans"/>
                <a:ea typeface="Quattrocento Sans"/>
                <a:cs typeface="Quattrocento Sans"/>
                <a:sym typeface="Quattrocento Sans"/>
              </a:rPr>
              <a:t>Τι θα κουβεντιάσουμε σήμερα;</a:t>
            </a:r>
            <a:endParaRPr sz="3600" b="0" i="0" u="none" strike="noStrike" cap="none">
              <a:latin typeface="Arial"/>
              <a:ea typeface="Arial"/>
              <a:cs typeface="Arial"/>
              <a:sym typeface="Aria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
        <p:nvSpPr>
          <p:cNvPr id="462" name="Google Shape;462;p98"/>
          <p:cNvSpPr txBox="1"/>
          <p:nvPr/>
        </p:nvSpPr>
        <p:spPr>
          <a:xfrm>
            <a:off x="7551720" y="3278520"/>
            <a:ext cx="3840480" cy="22996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l-GR" sz="2400" b="1" i="1" strike="noStrike">
                <a:solidFill>
                  <a:srgbClr val="DD0055"/>
                </a:solidFill>
                <a:latin typeface="Ubuntu"/>
                <a:ea typeface="Ubuntu"/>
                <a:cs typeface="Ubuntu"/>
                <a:sym typeface="Ubuntu"/>
              </a:rPr>
              <a:t>«Οι περισσότεροι άνθρωποι δεν ακούν με την πρόθεση να καταλάβουν. Ακούν με την πρόθεση να απαντήσουν» (Carl Rogers). </a:t>
            </a:r>
            <a:endParaRPr sz="2400" b="0" strike="noStrike">
              <a:latin typeface="Arial"/>
              <a:ea typeface="Arial"/>
              <a:cs typeface="Arial"/>
              <a:sym typeface="Arial"/>
            </a:endParaRPr>
          </a:p>
        </p:txBody>
      </p:sp>
      <p:pic>
        <p:nvPicPr>
          <p:cNvPr id="463" name="Google Shape;463;p98" descr="Το σώμα μας συμβάλλει στο να εφαρμόσουμε την ενεργητική ακρόαση"/>
          <p:cNvPicPr preferRelativeResize="0"/>
          <p:nvPr/>
        </p:nvPicPr>
        <p:blipFill rotWithShape="1">
          <a:blip r:embed="rId4">
            <a:alphaModFix/>
          </a:blip>
          <a:srcRect/>
          <a:stretch/>
        </p:blipFill>
        <p:spPr>
          <a:xfrm>
            <a:off x="1268280" y="1330200"/>
            <a:ext cx="5034240" cy="421488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pic>
        <p:nvPicPr>
          <p:cNvPr id="468" name="Google Shape;468;p99" descr="Εικόνα που περιέχει κείμενο, γραφικός χαρακτήρας, γραμματοσειρά, μελάνη&#10;&#10;Περιγραφή που δημιουργήθηκε αυτόματα"/>
          <p:cNvPicPr preferRelativeResize="0"/>
          <p:nvPr/>
        </p:nvPicPr>
        <p:blipFill rotWithShape="1">
          <a:blip r:embed="rId4">
            <a:alphaModFix/>
          </a:blip>
          <a:srcRect/>
          <a:stretch/>
        </p:blipFill>
        <p:spPr>
          <a:xfrm>
            <a:off x="892800" y="1563480"/>
            <a:ext cx="5888160" cy="3490560"/>
          </a:xfrm>
          <a:prstGeom prst="rect">
            <a:avLst/>
          </a:prstGeom>
          <a:noFill/>
          <a:ln>
            <a:noFill/>
          </a:ln>
        </p:spPr>
      </p:pic>
      <p:sp>
        <p:nvSpPr>
          <p:cNvPr id="469" name="Google Shape;469;p99"/>
          <p:cNvSpPr/>
          <p:nvPr/>
        </p:nvSpPr>
        <p:spPr>
          <a:xfrm>
            <a:off x="7020360" y="796320"/>
            <a:ext cx="4119840" cy="4581720"/>
          </a:xfrm>
          <a:custGeom>
            <a:avLst/>
            <a:gdLst/>
            <a:ahLst/>
            <a:cxnLst/>
            <a:rect l="l" t="t" r="r" b="b"/>
            <a:pathLst>
              <a:path w="28800" h="31221" extrusionOk="0">
                <a:moveTo>
                  <a:pt x="0" y="3600"/>
                </a:moveTo>
                <a:lnTo>
                  <a:pt x="18000" y="0"/>
                </a:lnTo>
                <a:lnTo>
                  <a:pt x="21600" y="20421"/>
                </a:lnTo>
                <a:lnTo>
                  <a:pt x="3600" y="24021"/>
                </a:lnTo>
                <a:close/>
              </a:path>
            </a:pathLst>
          </a:custGeom>
          <a:solidFill>
            <a:srgbClr val="FFFFFF"/>
          </a:solidFill>
          <a:ln w="12600" cap="flat" cmpd="sng">
            <a:solidFill>
              <a:srgbClr val="70AD4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l-GR" sz="1800" b="1" i="1" strike="noStrike">
                <a:solidFill>
                  <a:srgbClr val="843C0C"/>
                </a:solidFill>
                <a:latin typeface="Arial"/>
                <a:ea typeface="Arial"/>
                <a:cs typeface="Arial"/>
                <a:sym typeface="Arial"/>
              </a:rPr>
              <a:t>Όλοι μας έχουμε αισθανθεί δυσαρέσκεια περιμένοντας να σταματήσει ο συνομιλητής μας, για να μπορέσουμε να απαντήσουμε. Στο μεσοδιάστημα, προσποιούμαστε ότι ακούμε με προσήλωση, ενώ στην πραγματικότητα προετοιμάζουμε την απάντησή μας.</a:t>
            </a:r>
            <a:r>
              <a:rPr lang="el-GR" sz="1200" b="1" i="1" strike="noStrike">
                <a:solidFill>
                  <a:srgbClr val="843C0C"/>
                </a:solidFill>
                <a:latin typeface="Ubuntu"/>
                <a:ea typeface="Ubuntu"/>
                <a:cs typeface="Ubuntu"/>
                <a:sym typeface="Ubuntu"/>
              </a:rPr>
              <a:t> </a:t>
            </a:r>
            <a:endParaRPr sz="1200" b="0" strike="noStrike">
              <a:latin typeface="Arial"/>
              <a:ea typeface="Arial"/>
              <a:cs typeface="Arial"/>
              <a:sym typeface="Aria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3"/>
        <p:cNvGrpSpPr/>
        <p:nvPr/>
      </p:nvGrpSpPr>
      <p:grpSpPr>
        <a:xfrm>
          <a:off x="0" y="0"/>
          <a:ext cx="0" cy="0"/>
          <a:chOff x="0" y="0"/>
          <a:chExt cx="0" cy="0"/>
        </a:xfrm>
      </p:grpSpPr>
      <p:sp>
        <p:nvSpPr>
          <p:cNvPr id="474" name="Google Shape;474;p100"/>
          <p:cNvSpPr txBox="1"/>
          <p:nvPr/>
        </p:nvSpPr>
        <p:spPr>
          <a:xfrm>
            <a:off x="280440" y="976680"/>
            <a:ext cx="6024240" cy="378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2400" b="0" strike="noStrike">
                <a:solidFill>
                  <a:srgbClr val="002060"/>
                </a:solidFill>
                <a:latin typeface="Calibri"/>
                <a:ea typeface="Calibri"/>
                <a:cs typeface="Calibri"/>
                <a:sym typeface="Calibri"/>
              </a:rPr>
              <a:t>Η </a:t>
            </a:r>
            <a:r>
              <a:rPr lang="el-GR" sz="2400" b="1" i="1" strike="noStrike">
                <a:solidFill>
                  <a:srgbClr val="002060"/>
                </a:solidFill>
                <a:latin typeface="Calibri"/>
                <a:ea typeface="Calibri"/>
                <a:cs typeface="Calibri"/>
                <a:sym typeface="Calibri"/>
              </a:rPr>
              <a:t>αίσθηση ότι δεν εισακουγόμαστε </a:t>
            </a:r>
            <a:r>
              <a:rPr lang="el-GR" sz="2400" b="0" strike="noStrike">
                <a:solidFill>
                  <a:srgbClr val="002060"/>
                </a:solidFill>
                <a:latin typeface="Calibri"/>
                <a:ea typeface="Calibri"/>
                <a:cs typeface="Calibri"/>
                <a:sym typeface="Calibri"/>
              </a:rPr>
              <a:t>είναι ίσως ένα από τα πιο απογοητευτικά συναισθήματα που μπορεί να φανταστεί κανείς. Τα μικρά παιδιά γκρινιάζουν γι ‘αυτό, οι έφηβοι απομακρύνονται, τα ζευγάρια χωρίζουν, εταιρείες διαλύονται κ.ο.κ. Ένας από τους βασικούς λόγους που παρουσιάζεται αυτό το χάσμα επικοινωνίας είναι ότι η ακρόαση είναι μια ικανότητα που σπάνια θεωρούμε πως απαιτεί γνώση και εξάσκηση. </a:t>
            </a:r>
            <a:endParaRPr sz="2400" b="0" strike="noStrike">
              <a:latin typeface="Arial"/>
              <a:ea typeface="Arial"/>
              <a:cs typeface="Arial"/>
              <a:sym typeface="Arial"/>
            </a:endParaRPr>
          </a:p>
        </p:txBody>
      </p:sp>
      <p:sp>
        <p:nvSpPr>
          <p:cNvPr id="475" name="Google Shape;475;p100"/>
          <p:cNvSpPr/>
          <p:nvPr/>
        </p:nvSpPr>
        <p:spPr>
          <a:xfrm>
            <a:off x="7626960" y="1776960"/>
            <a:ext cx="3990240" cy="3595320"/>
          </a:xfrm>
          <a:custGeom>
            <a:avLst/>
            <a:gdLst/>
            <a:ahLst/>
            <a:cxnLst/>
            <a:rect l="l" t="t" r="r" b="b"/>
            <a:pathLst>
              <a:path w="11085" h="9989" extrusionOk="0">
                <a:moveTo>
                  <a:pt x="1664" y="0"/>
                </a:moveTo>
                <a:cubicBezTo>
                  <a:pt x="832" y="0"/>
                  <a:pt x="0" y="832"/>
                  <a:pt x="0" y="1664"/>
                </a:cubicBezTo>
                <a:lnTo>
                  <a:pt x="0" y="8323"/>
                </a:lnTo>
                <a:cubicBezTo>
                  <a:pt x="0" y="9155"/>
                  <a:pt x="832" y="9988"/>
                  <a:pt x="1664" y="9988"/>
                </a:cubicBezTo>
                <a:lnTo>
                  <a:pt x="9420" y="9988"/>
                </a:lnTo>
                <a:cubicBezTo>
                  <a:pt x="10252" y="9988"/>
                  <a:pt x="11084" y="9155"/>
                  <a:pt x="11084" y="8323"/>
                </a:cubicBezTo>
                <a:lnTo>
                  <a:pt x="11084" y="1664"/>
                </a:lnTo>
                <a:cubicBezTo>
                  <a:pt x="11084" y="832"/>
                  <a:pt x="10252" y="0"/>
                  <a:pt x="9420" y="0"/>
                </a:cubicBezTo>
                <a:lnTo>
                  <a:pt x="1664" y="0"/>
                </a:lnTo>
              </a:path>
            </a:pathLst>
          </a:custGeom>
          <a:solidFill>
            <a:srgbClr val="FFFFFF"/>
          </a:solidFill>
          <a:ln w="12600" cap="flat" cmpd="sng">
            <a:solidFill>
              <a:srgbClr val="70AD47"/>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l-GR" sz="1800" b="1" strike="noStrike">
                <a:solidFill>
                  <a:srgbClr val="C00000"/>
                </a:solidFill>
                <a:latin typeface="Calibri"/>
                <a:ea typeface="Calibri"/>
                <a:cs typeface="Calibri"/>
                <a:sym typeface="Calibri"/>
              </a:rPr>
              <a:t>Όπως πολύ εύστοχα είχε διατυπώσει ο Winston Churchill: </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r>
              <a:rPr lang="el-GR" sz="1800" b="1" strike="noStrike">
                <a:solidFill>
                  <a:srgbClr val="C00000"/>
                </a:solidFill>
                <a:latin typeface="Calibri"/>
                <a:ea typeface="Calibri"/>
                <a:cs typeface="Calibri"/>
                <a:sym typeface="Calibri"/>
              </a:rPr>
              <a:t>“Χρειάζεται κουράγιο για να σηκωθείς και να μιλήσεις. Χρειάζεται κουράγιο για να καθίσεις και να ακούσεις”.</a:t>
            </a:r>
            <a:endParaRPr sz="1800" b="0" strike="noStrike">
              <a:latin typeface="Arial"/>
              <a:ea typeface="Arial"/>
              <a:cs typeface="Arial"/>
              <a:sym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Google Shape;480;p101"/>
          <p:cNvSpPr txBox="1"/>
          <p:nvPr/>
        </p:nvSpPr>
        <p:spPr>
          <a:xfrm>
            <a:off x="4265640" y="1828800"/>
            <a:ext cx="6858000" cy="1828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l-GR" sz="4000" b="1" strike="noStrike">
                <a:solidFill>
                  <a:srgbClr val="4D290B"/>
                </a:solidFill>
                <a:latin typeface="Quattrocento Sans"/>
                <a:ea typeface="Quattrocento Sans"/>
                <a:cs typeface="Quattrocento Sans"/>
                <a:sym typeface="Quattrocento Sans"/>
              </a:rPr>
              <a:t>Σας ευχαριστώ πολύ για την προσοχή σας!!!</a:t>
            </a:r>
            <a:endParaRPr sz="4000" b="0" strike="noStrike">
              <a:latin typeface="Arial"/>
              <a:ea typeface="Arial"/>
              <a:cs typeface="Arial"/>
              <a:sym typeface="Arial"/>
            </a:endParaRPr>
          </a:p>
        </p:txBody>
      </p:sp>
      <p:sp>
        <p:nvSpPr>
          <p:cNvPr id="481" name="Google Shape;481;p101"/>
          <p:cNvSpPr txBox="1"/>
          <p:nvPr/>
        </p:nvSpPr>
        <p:spPr>
          <a:xfrm>
            <a:off x="4265640" y="3733920"/>
            <a:ext cx="6858000" cy="9144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l-GR" sz="2000" b="1" strike="noStrike">
                <a:solidFill>
                  <a:srgbClr val="9A5315"/>
                </a:solidFill>
                <a:latin typeface="Quattrocento Sans"/>
                <a:ea typeface="Quattrocento Sans"/>
                <a:cs typeface="Quattrocento Sans"/>
                <a:sym typeface="Quattrocento Sans"/>
              </a:rPr>
              <a:t>Αναστασία Αναγνωστίδου</a:t>
            </a:r>
            <a:endParaRPr sz="2000" b="0" strike="noStrike">
              <a:latin typeface="Arial"/>
              <a:ea typeface="Arial"/>
              <a:cs typeface="Arial"/>
              <a:sym typeface="Arial"/>
            </a:endParaRPr>
          </a:p>
          <a:p>
            <a:pPr marL="0" marR="0" lvl="0" indent="0" algn="l" rtl="0">
              <a:lnSpc>
                <a:spcPct val="80000"/>
              </a:lnSpc>
              <a:spcBef>
                <a:spcPts val="0"/>
              </a:spcBef>
              <a:spcAft>
                <a:spcPts val="0"/>
              </a:spcAft>
              <a:buNone/>
            </a:pPr>
            <a:r>
              <a:rPr lang="el-GR" sz="2000" b="1" strike="noStrike">
                <a:solidFill>
                  <a:srgbClr val="9A5315"/>
                </a:solidFill>
                <a:latin typeface="Quattrocento Sans"/>
                <a:ea typeface="Quattrocento Sans"/>
                <a:cs typeface="Quattrocento Sans"/>
                <a:sym typeface="Quattrocento Sans"/>
              </a:rPr>
              <a:t> </a:t>
            </a:r>
            <a:endParaRPr sz="2000" b="0" strike="noStrike">
              <a:latin typeface="Arial"/>
              <a:ea typeface="Arial"/>
              <a:cs typeface="Arial"/>
              <a:sym typeface="Arial"/>
            </a:endParaRPr>
          </a:p>
          <a:p>
            <a:pPr marL="0" marR="0" lvl="0" indent="0" algn="l" rtl="0">
              <a:lnSpc>
                <a:spcPct val="80000"/>
              </a:lnSpc>
              <a:spcBef>
                <a:spcPts val="0"/>
              </a:spcBef>
              <a:spcAft>
                <a:spcPts val="0"/>
              </a:spcAft>
              <a:buNone/>
            </a:pPr>
            <a:r>
              <a:rPr lang="el-GR" sz="2000" b="1" strike="noStrike">
                <a:solidFill>
                  <a:srgbClr val="9A5315"/>
                </a:solidFill>
                <a:latin typeface="Quattrocento Sans"/>
                <a:ea typeface="Quattrocento Sans"/>
                <a:cs typeface="Quattrocento Sans"/>
                <a:sym typeface="Quattrocento Sans"/>
              </a:rPr>
              <a:t>Anastasiapsy@outlook.com</a:t>
            </a:r>
            <a:endParaRPr sz="2000" b="0" strike="noStrike">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sp>
        <p:nvSpPr>
          <p:cNvPr id="357" name="Google Shape;357;p81"/>
          <p:cNvSpPr txBox="1"/>
          <p:nvPr/>
        </p:nvSpPr>
        <p:spPr>
          <a:xfrm>
            <a:off x="1065240" y="304920"/>
            <a:ext cx="10058400" cy="1219320"/>
          </a:xfrm>
          <a:prstGeom prst="rect">
            <a:avLst/>
          </a:prstGeom>
          <a:noFill/>
          <a:ln>
            <a:noFill/>
          </a:ln>
        </p:spPr>
        <p:txBody>
          <a:bodyPr spcFirstLastPara="1" wrap="square" lIns="91425" tIns="45700" rIns="91425" bIns="45700" anchor="b" anchorCtr="1">
            <a:normAutofit/>
          </a:bodyPr>
          <a:lstStyle/>
          <a:p>
            <a:pPr marL="0" marR="0" lvl="0" indent="0" algn="ctr" rtl="0">
              <a:lnSpc>
                <a:spcPct val="90000"/>
              </a:lnSpc>
              <a:spcBef>
                <a:spcPts val="0"/>
              </a:spcBef>
              <a:spcAft>
                <a:spcPts val="0"/>
              </a:spcAft>
              <a:buNone/>
            </a:pPr>
            <a:r>
              <a:rPr lang="el-GR" sz="4400" b="1" i="0" u="none" strike="noStrike" cap="none">
                <a:solidFill>
                  <a:srgbClr val="4D290B"/>
                </a:solidFill>
                <a:latin typeface="Quattrocento Sans"/>
                <a:ea typeface="Quattrocento Sans"/>
                <a:cs typeface="Quattrocento Sans"/>
                <a:sym typeface="Quattrocento Sans"/>
              </a:rPr>
              <a:t>ΕΠΙΚΟΙΝΩΝΙΑΚΕΣ ΔΕΞΙΟΤΗΤΕΣ</a:t>
            </a:r>
            <a:endParaRPr sz="4400" b="0" i="0" u="none" strike="noStrike" cap="none">
              <a:latin typeface="Arial"/>
              <a:ea typeface="Arial"/>
              <a:cs typeface="Arial"/>
              <a:sym typeface="Arial"/>
            </a:endParaRPr>
          </a:p>
        </p:txBody>
      </p:sp>
      <p:sp>
        <p:nvSpPr>
          <p:cNvPr id="358" name="Google Shape;358;p81"/>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100000"/>
              </a:lnSpc>
              <a:spcBef>
                <a:spcPts val="0"/>
              </a:spcBef>
              <a:spcAft>
                <a:spcPts val="0"/>
              </a:spcAft>
              <a:buClr>
                <a:srgbClr val="000000"/>
              </a:buClr>
              <a:buSzPts val="2400"/>
              <a:buFont typeface="Arial"/>
              <a:buChar char="•"/>
            </a:pPr>
            <a:r>
              <a:rPr lang="el-GR" sz="2400" b="1" i="0" u="none" strike="noStrike" cap="none">
                <a:solidFill>
                  <a:srgbClr val="9A5315"/>
                </a:solidFill>
                <a:latin typeface="Arial"/>
                <a:ea typeface="Arial"/>
                <a:cs typeface="Arial"/>
                <a:sym typeface="Arial"/>
              </a:rPr>
              <a:t> </a:t>
            </a: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l-GR" sz="2400" b="1" i="0" u="none" strike="noStrike" cap="none">
                <a:solidFill>
                  <a:srgbClr val="9A5315"/>
                </a:solidFill>
                <a:latin typeface="Arial"/>
                <a:ea typeface="Arial"/>
                <a:cs typeface="Arial"/>
                <a:sym typeface="Arial"/>
              </a:rPr>
              <a:t>Οι </a:t>
            </a:r>
            <a:r>
              <a:rPr lang="el-GR" sz="2400" b="1" i="1" u="sng" strike="noStrike" cap="none">
                <a:solidFill>
                  <a:srgbClr val="9A5315"/>
                </a:solidFill>
                <a:latin typeface="Arial"/>
                <a:ea typeface="Arial"/>
                <a:cs typeface="Arial"/>
                <a:sym typeface="Arial"/>
              </a:rPr>
              <a:t>επικοινωνιακές δεξιότητες </a:t>
            </a:r>
            <a:r>
              <a:rPr lang="el-GR" sz="2400" b="1" i="0" u="none" strike="noStrike" cap="none">
                <a:solidFill>
                  <a:srgbClr val="9A5315"/>
                </a:solidFill>
                <a:latin typeface="Arial"/>
                <a:ea typeface="Arial"/>
                <a:cs typeface="Arial"/>
                <a:sym typeface="Arial"/>
              </a:rPr>
              <a:t>μπορούν γενικά να κατηγοριοποιηθούν σε δεξιότητες προφορικές, γραπτές και δεξιότητες της γλώσσας του σώματος</a:t>
            </a:r>
            <a:endParaRPr sz="2400" b="0" i="0" u="none" strike="noStrike" cap="none">
              <a:latin typeface="Arial"/>
              <a:ea typeface="Arial"/>
              <a:cs typeface="Arial"/>
              <a:sym typeface="Arial"/>
            </a:endParaRPr>
          </a:p>
        </p:txBody>
      </p:sp>
      <p:sp>
        <p:nvSpPr>
          <p:cNvPr id="359" name="Google Shape;359;p81"/>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l-GR" sz="2400" b="0" i="0" u="none" strike="noStrike" cap="none">
                <a:solidFill>
                  <a:srgbClr val="9A5315"/>
                </a:solidFill>
                <a:latin typeface="Arial"/>
                <a:ea typeface="Arial"/>
                <a:cs typeface="Arial"/>
                <a:sym typeface="Arial"/>
              </a:rPr>
              <a:t> </a:t>
            </a:r>
            <a:endParaRPr sz="24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l-GR" sz="2400" b="0" i="0" u="none" strike="noStrike" cap="none">
                <a:solidFill>
                  <a:srgbClr val="9A5315"/>
                </a:solidFill>
                <a:latin typeface="Arial"/>
                <a:ea typeface="Arial"/>
                <a:cs typeface="Arial"/>
                <a:sym typeface="Arial"/>
              </a:rPr>
              <a:t> </a:t>
            </a:r>
            <a:endParaRPr sz="2400" b="0" i="0" u="none" strike="noStrike" cap="none">
              <a:latin typeface="Arial"/>
              <a:ea typeface="Arial"/>
              <a:cs typeface="Arial"/>
              <a:sym typeface="Arial"/>
            </a:endParaRPr>
          </a:p>
          <a:p>
            <a:pPr marL="0" marR="0" lvl="0" indent="0" algn="r" rtl="0">
              <a:lnSpc>
                <a:spcPct val="100000"/>
              </a:lnSpc>
              <a:spcBef>
                <a:spcPts val="1800"/>
              </a:spcBef>
              <a:spcAft>
                <a:spcPts val="0"/>
              </a:spcAft>
              <a:buNone/>
            </a:pPr>
            <a:r>
              <a:rPr lang="el-GR" sz="2400" b="1" i="0" u="none" strike="noStrike" cap="none">
                <a:solidFill>
                  <a:srgbClr val="843C0C"/>
                </a:solidFill>
                <a:latin typeface="Arial"/>
                <a:ea typeface="Arial"/>
                <a:cs typeface="Arial"/>
                <a:sym typeface="Arial"/>
              </a:rPr>
              <a:t>Η </a:t>
            </a:r>
            <a:r>
              <a:rPr lang="el-GR" sz="2400" b="1" i="1" u="sng" strike="noStrike" cap="none">
                <a:solidFill>
                  <a:srgbClr val="843C0C"/>
                </a:solidFill>
                <a:latin typeface="Arial"/>
                <a:ea typeface="Arial"/>
                <a:cs typeface="Arial"/>
                <a:sym typeface="Arial"/>
              </a:rPr>
              <a:t>ενεργητική ακρόαση </a:t>
            </a:r>
            <a:r>
              <a:rPr lang="el-GR" sz="2400" b="1" i="0" u="none" strike="noStrike" cap="none">
                <a:solidFill>
                  <a:srgbClr val="843C0C"/>
                </a:solidFill>
                <a:latin typeface="Arial"/>
                <a:ea typeface="Arial"/>
                <a:cs typeface="Arial"/>
                <a:sym typeface="Arial"/>
              </a:rPr>
              <a:t>αποτελεί μια πολυδιάστατη επικοινωνιακή δεξιότητα. Η ενεργητική ακρόαση μεταφράζεται στο ότι ακούμε πολύ προσεκτικά τον συνομιλητή μας. </a:t>
            </a:r>
            <a:endParaRPr sz="2400" b="0" i="0" u="none" strike="noStrike" cap="none">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p82"/>
          <p:cNvSpPr txBox="1"/>
          <p:nvPr/>
        </p:nvSpPr>
        <p:spPr>
          <a:xfrm>
            <a:off x="2831760" y="1891080"/>
            <a:ext cx="8908200" cy="32454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l-GR" sz="2800" b="1" i="0" u="none" strike="noStrike" cap="none">
                <a:solidFill>
                  <a:srgbClr val="843C0C"/>
                </a:solidFill>
                <a:latin typeface="Arial"/>
                <a:ea typeface="Arial"/>
                <a:cs typeface="Arial"/>
                <a:sym typeface="Arial"/>
              </a:rPr>
              <a:t>Με πολύ απλά λόγια...</a:t>
            </a:r>
            <a:endParaRPr sz="2800" b="0" i="0" u="none" strike="noStrike" cap="none">
              <a:latin typeface="Arial"/>
              <a:ea typeface="Arial"/>
              <a:cs typeface="Arial"/>
              <a:sym typeface="Arial"/>
            </a:endParaRPr>
          </a:p>
          <a:p>
            <a:pPr marL="0" marR="0" lvl="0" indent="0" algn="l" rtl="0">
              <a:lnSpc>
                <a:spcPct val="107000"/>
              </a:lnSpc>
              <a:spcBef>
                <a:spcPts val="799"/>
              </a:spcBef>
              <a:spcAft>
                <a:spcPts val="0"/>
              </a:spcAft>
              <a:buNone/>
            </a:pPr>
            <a:endParaRPr sz="2800" b="0" i="0" u="none" strike="noStrike" cap="none">
              <a:latin typeface="Arial"/>
              <a:ea typeface="Arial"/>
              <a:cs typeface="Arial"/>
              <a:sym typeface="Arial"/>
            </a:endParaRPr>
          </a:p>
          <a:p>
            <a:pPr marL="0" marR="0" lvl="0" indent="0" algn="ctr" rtl="0">
              <a:lnSpc>
                <a:spcPct val="107000"/>
              </a:lnSpc>
              <a:spcBef>
                <a:spcPts val="799"/>
              </a:spcBef>
              <a:spcAft>
                <a:spcPts val="0"/>
              </a:spcAft>
              <a:buNone/>
            </a:pPr>
            <a:r>
              <a:rPr lang="el-GR" sz="2800" b="1" i="0" u="none" strike="noStrike" cap="none">
                <a:solidFill>
                  <a:srgbClr val="843C0C"/>
                </a:solidFill>
                <a:latin typeface="Arial"/>
                <a:ea typeface="Arial"/>
                <a:cs typeface="Arial"/>
                <a:sym typeface="Arial"/>
              </a:rPr>
              <a:t>Είναι όταν ακούμε αυτά που μας λέει ο συνομιλητής μας με τα αυτιά της ψυχής μας.</a:t>
            </a:r>
            <a:endParaRPr sz="2800" b="0" i="0" u="none" strike="noStrike" cap="none">
              <a:latin typeface="Arial"/>
              <a:ea typeface="Arial"/>
              <a:cs typeface="Arial"/>
              <a:sym typeface="Arial"/>
            </a:endParaRPr>
          </a:p>
          <a:p>
            <a:pPr marL="0" marR="0" lvl="0" indent="0" algn="r" rtl="0">
              <a:lnSpc>
                <a:spcPct val="107000"/>
              </a:lnSpc>
              <a:spcBef>
                <a:spcPts val="799"/>
              </a:spcBef>
              <a:spcAft>
                <a:spcPts val="0"/>
              </a:spcAft>
              <a:buNone/>
            </a:pPr>
            <a:endParaRPr sz="2800" b="0" i="0" u="none" strike="noStrike" cap="none">
              <a:latin typeface="Arial"/>
              <a:ea typeface="Arial"/>
              <a:cs typeface="Arial"/>
              <a:sym typeface="Arial"/>
            </a:endParaRPr>
          </a:p>
          <a:p>
            <a:pPr marL="0" marR="0" lvl="0" indent="0" algn="r" rtl="0">
              <a:lnSpc>
                <a:spcPct val="107000"/>
              </a:lnSpc>
              <a:spcBef>
                <a:spcPts val="799"/>
              </a:spcBef>
              <a:spcAft>
                <a:spcPts val="0"/>
              </a:spcAft>
              <a:buNone/>
            </a:pPr>
            <a:r>
              <a:rPr lang="el-GR" sz="2800" b="1" i="0" u="none" strike="noStrike" cap="none">
                <a:solidFill>
                  <a:srgbClr val="843C0C"/>
                </a:solidFill>
                <a:latin typeface="Arial"/>
                <a:ea typeface="Arial"/>
                <a:cs typeface="Arial"/>
                <a:sym typeface="Arial"/>
              </a:rPr>
              <a:t> Τα οργανικά αυτιά από μόνα τους δεν ακούνε.</a:t>
            </a:r>
            <a:endParaRPr sz="2800" b="0" i="0" u="none" strike="noStrike" cap="none">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8"/>
        <p:cNvGrpSpPr/>
        <p:nvPr/>
      </p:nvGrpSpPr>
      <p:grpSpPr>
        <a:xfrm>
          <a:off x="0" y="0"/>
          <a:ext cx="0" cy="0"/>
          <a:chOff x="0" y="0"/>
          <a:chExt cx="0" cy="0"/>
        </a:xfrm>
      </p:grpSpPr>
      <p:sp>
        <p:nvSpPr>
          <p:cNvPr id="369" name="Google Shape;369;p83"/>
          <p:cNvSpPr txBox="1"/>
          <p:nvPr/>
        </p:nvSpPr>
        <p:spPr>
          <a:xfrm>
            <a:off x="1622160" y="2059920"/>
            <a:ext cx="10569600" cy="31464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l-GR" sz="2400" b="1" i="0" u="none" strike="noStrike" cap="none">
                <a:solidFill>
                  <a:srgbClr val="843C0C"/>
                </a:solidFill>
                <a:latin typeface="Arial"/>
                <a:ea typeface="Arial"/>
                <a:cs typeface="Arial"/>
                <a:sym typeface="Arial"/>
              </a:rPr>
              <a:t>Στο σημείο αυτό, θα χρησιμοποιήσουμε ένα παράδειγμα από τους  Αρχαίους Έλληνες:</a:t>
            </a:r>
            <a:endParaRPr sz="2400" b="0" i="0" u="none" strike="noStrike" cap="none">
              <a:latin typeface="Arial"/>
              <a:ea typeface="Arial"/>
              <a:cs typeface="Arial"/>
              <a:sym typeface="Arial"/>
            </a:endParaRPr>
          </a:p>
          <a:p>
            <a:pPr marL="285840" marR="0" lvl="0" indent="-285840" algn="l" rtl="0">
              <a:lnSpc>
                <a:spcPct val="107000"/>
              </a:lnSpc>
              <a:spcBef>
                <a:spcPts val="799"/>
              </a:spcBef>
              <a:spcAft>
                <a:spcPts val="0"/>
              </a:spcAft>
              <a:buClr>
                <a:srgbClr val="000000"/>
              </a:buClr>
              <a:buSzPts val="2400"/>
              <a:buFont typeface="Noto Sans Symbols"/>
              <a:buChar char="⮚"/>
            </a:pPr>
            <a:r>
              <a:rPr lang="el-GR" sz="2400" b="1" i="0" u="none" strike="noStrike" cap="none">
                <a:solidFill>
                  <a:srgbClr val="843C0C"/>
                </a:solidFill>
                <a:latin typeface="Arial"/>
                <a:ea typeface="Arial"/>
                <a:cs typeface="Arial"/>
                <a:sym typeface="Arial"/>
              </a:rPr>
              <a:t> </a:t>
            </a:r>
            <a:r>
              <a:rPr lang="el-GR" sz="2400" b="1" i="0" u="sng" strike="noStrike" cap="none">
                <a:solidFill>
                  <a:srgbClr val="843C0C"/>
                </a:solidFill>
                <a:latin typeface="Arial"/>
                <a:ea typeface="Arial"/>
                <a:cs typeface="Arial"/>
                <a:sym typeface="Arial"/>
              </a:rPr>
              <a:t>ἀκούω</a:t>
            </a:r>
            <a:r>
              <a:rPr lang="el-GR" sz="2400" b="1" i="0" u="none" strike="noStrike" cap="none">
                <a:solidFill>
                  <a:srgbClr val="843C0C"/>
                </a:solidFill>
                <a:latin typeface="Arial"/>
                <a:ea typeface="Arial"/>
                <a:cs typeface="Arial"/>
                <a:sym typeface="Arial"/>
              </a:rPr>
              <a:t> που σημαίνει έχω την άισθηση, είμαι ικανός/ή να αντιλαμβάνομαι ήχους</a:t>
            </a:r>
            <a:endParaRPr sz="2400" b="0" i="0" u="none" strike="noStrike" cap="none">
              <a:latin typeface="Arial"/>
              <a:ea typeface="Arial"/>
              <a:cs typeface="Arial"/>
              <a:sym typeface="Arial"/>
            </a:endParaRPr>
          </a:p>
          <a:p>
            <a:pPr marL="343080" marR="0" lvl="0" indent="-343080" algn="l" rtl="0">
              <a:lnSpc>
                <a:spcPct val="107000"/>
              </a:lnSpc>
              <a:spcBef>
                <a:spcPts val="799"/>
              </a:spcBef>
              <a:spcAft>
                <a:spcPts val="0"/>
              </a:spcAft>
              <a:buClr>
                <a:srgbClr val="000000"/>
              </a:buClr>
              <a:buSzPts val="2400"/>
              <a:buFont typeface="Noto Sans Symbols"/>
              <a:buChar char="⮚"/>
            </a:pPr>
            <a:r>
              <a:rPr lang="el-GR" sz="2400" b="1" i="0" u="sng" strike="noStrike" cap="none">
                <a:solidFill>
                  <a:srgbClr val="843C0C"/>
                </a:solidFill>
                <a:latin typeface="Arial"/>
                <a:ea typeface="Arial"/>
                <a:cs typeface="Arial"/>
                <a:sym typeface="Arial"/>
              </a:rPr>
              <a:t>ἀκροῶμαι</a:t>
            </a:r>
            <a:r>
              <a:rPr lang="el-GR" sz="2400" b="1" i="0" u="none" strike="noStrike" cap="none">
                <a:solidFill>
                  <a:srgbClr val="843C0C"/>
                </a:solidFill>
                <a:latin typeface="Arial"/>
                <a:ea typeface="Arial"/>
                <a:cs typeface="Arial"/>
                <a:sym typeface="Arial"/>
              </a:rPr>
              <a:t> που σημαίνει ακούω προσεκτικά και φυσικά κατανοώ</a:t>
            </a:r>
            <a:endParaRPr sz="2400" b="0" i="0" u="none" strike="noStrike" cap="none">
              <a:latin typeface="Arial"/>
              <a:ea typeface="Arial"/>
              <a:cs typeface="Arial"/>
              <a:sym typeface="Arial"/>
            </a:endParaRPr>
          </a:p>
          <a:p>
            <a:pPr marL="0" marR="0" lvl="0" indent="0" algn="l" rtl="0">
              <a:lnSpc>
                <a:spcPct val="107000"/>
              </a:lnSpc>
              <a:spcBef>
                <a:spcPts val="799"/>
              </a:spcBef>
              <a:spcAft>
                <a:spcPts val="0"/>
              </a:spcAft>
              <a:buNone/>
            </a:pPr>
            <a:r>
              <a:rPr lang="el-GR" sz="2400" b="1" i="0" u="none" strike="noStrike" cap="none">
                <a:solidFill>
                  <a:srgbClr val="843C0C"/>
                </a:solidFill>
                <a:latin typeface="Arial"/>
                <a:ea typeface="Arial"/>
                <a:cs typeface="Arial"/>
                <a:sym typeface="Arial"/>
              </a:rPr>
              <a:t>Στη σωστή επικοινωνία δεν φτάνει να ακούω προσεκτικά τον άλλον (δηλαδή παθητικά), αλλά να τον ακούω  </a:t>
            </a:r>
            <a:r>
              <a:rPr lang="el-GR" sz="2400" b="1" i="0" u="sng" strike="noStrike" cap="none">
                <a:solidFill>
                  <a:srgbClr val="843C0C"/>
                </a:solidFill>
                <a:latin typeface="Arial"/>
                <a:ea typeface="Arial"/>
                <a:cs typeface="Arial"/>
                <a:sym typeface="Arial"/>
              </a:rPr>
              <a:t>προσεκτικά</a:t>
            </a:r>
            <a:r>
              <a:rPr lang="el-GR" sz="2400" b="1" i="0" u="none" strike="noStrike" cap="none">
                <a:solidFill>
                  <a:srgbClr val="843C0C"/>
                </a:solidFill>
                <a:latin typeface="Arial"/>
                <a:ea typeface="Arial"/>
                <a:cs typeface="Arial"/>
                <a:sym typeface="Arial"/>
              </a:rPr>
              <a:t> και </a:t>
            </a:r>
            <a:r>
              <a:rPr lang="el-GR" sz="2400" b="1" i="0" u="sng" strike="noStrike" cap="none">
                <a:solidFill>
                  <a:srgbClr val="843C0C"/>
                </a:solidFill>
                <a:latin typeface="Arial"/>
                <a:ea typeface="Arial"/>
                <a:cs typeface="Arial"/>
                <a:sym typeface="Arial"/>
              </a:rPr>
              <a:t>ενεργητικά</a:t>
            </a:r>
            <a:r>
              <a:rPr lang="el-GR" sz="2400" b="1" i="0" u="none" strike="noStrike" cap="none">
                <a:solidFill>
                  <a:srgbClr val="843C0C"/>
                </a:solidFill>
                <a:latin typeface="Arial"/>
                <a:ea typeface="Arial"/>
                <a:cs typeface="Arial"/>
                <a:sym typeface="Arial"/>
              </a:rPr>
              <a:t>.</a:t>
            </a:r>
            <a:endParaRPr sz="2400" b="0" i="0" u="none" strike="noStrike" cap="none">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sp>
        <p:nvSpPr>
          <p:cNvPr id="374" name="Google Shape;374;p84"/>
          <p:cNvSpPr txBox="1"/>
          <p:nvPr/>
        </p:nvSpPr>
        <p:spPr>
          <a:xfrm>
            <a:off x="1065240" y="304920"/>
            <a:ext cx="10058400" cy="1219320"/>
          </a:xfrm>
          <a:prstGeom prst="rect">
            <a:avLst/>
          </a:prstGeom>
          <a:noFill/>
          <a:ln>
            <a:noFill/>
          </a:ln>
        </p:spPr>
        <p:txBody>
          <a:bodyPr spcFirstLastPara="1" wrap="square" lIns="91425" tIns="45700" rIns="91425" bIns="45700" anchor="b" anchorCtr="1">
            <a:normAutofit/>
          </a:bodyPr>
          <a:lstStyle/>
          <a:p>
            <a:pPr marL="0" marR="0" lvl="0" indent="0" algn="ctr" rtl="0">
              <a:lnSpc>
                <a:spcPct val="90000"/>
              </a:lnSpc>
              <a:spcBef>
                <a:spcPts val="0"/>
              </a:spcBef>
              <a:spcAft>
                <a:spcPts val="0"/>
              </a:spcAft>
              <a:buNone/>
            </a:pPr>
            <a:r>
              <a:rPr lang="el-GR" sz="3600" b="1" i="0" u="none" strike="noStrike" cap="none">
                <a:solidFill>
                  <a:srgbClr val="4D290B"/>
                </a:solidFill>
                <a:latin typeface="Quattrocento Sans"/>
                <a:ea typeface="Quattrocento Sans"/>
                <a:cs typeface="Quattrocento Sans"/>
                <a:sym typeface="Quattrocento Sans"/>
              </a:rPr>
              <a:t>ΟΡΙΣΜΟΣ ΤΗΣ ΕΝΕΡΓΗΤΙΚΗΣ ΑΚΡΟΑΣΗΣ</a:t>
            </a:r>
            <a:endParaRPr sz="3600" b="0" i="0" u="none" strike="noStrike" cap="none">
              <a:latin typeface="Arial"/>
              <a:ea typeface="Arial"/>
              <a:cs typeface="Arial"/>
              <a:sym typeface="Arial"/>
            </a:endParaRPr>
          </a:p>
        </p:txBody>
      </p:sp>
      <p:sp>
        <p:nvSpPr>
          <p:cNvPr id="375" name="Google Shape;375;p84"/>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l" rtl="0">
              <a:lnSpc>
                <a:spcPct val="87000"/>
              </a:lnSpc>
              <a:spcBef>
                <a:spcPts val="0"/>
              </a:spcBef>
              <a:spcAft>
                <a:spcPts val="0"/>
              </a:spcAft>
              <a:buNone/>
            </a:pPr>
            <a:r>
              <a:rPr lang="el-GR" sz="2800" b="1" i="0" u="none" strike="noStrike" cap="none">
                <a:solidFill>
                  <a:srgbClr val="843C0C"/>
                </a:solidFill>
                <a:latin typeface="Arial"/>
                <a:ea typeface="Arial"/>
                <a:cs typeface="Arial"/>
                <a:sym typeface="Arial"/>
              </a:rPr>
              <a:t>Η ενεργητική ακρόαση,  </a:t>
            </a:r>
            <a:endParaRPr sz="2800" b="0" i="0" u="none" strike="noStrike" cap="none">
              <a:latin typeface="Arial"/>
              <a:ea typeface="Arial"/>
              <a:cs typeface="Arial"/>
              <a:sym typeface="Arial"/>
            </a:endParaRPr>
          </a:p>
          <a:p>
            <a:pPr marL="0" marR="0" lvl="0" indent="0" algn="r" rtl="0">
              <a:lnSpc>
                <a:spcPct val="87000"/>
              </a:lnSpc>
              <a:spcBef>
                <a:spcPts val="2599"/>
              </a:spcBef>
              <a:spcAft>
                <a:spcPts val="0"/>
              </a:spcAft>
              <a:buNone/>
            </a:pPr>
            <a:r>
              <a:rPr lang="el-GR" sz="2800" b="1" i="0" u="none" strike="noStrike" cap="none">
                <a:solidFill>
                  <a:srgbClr val="843C0C"/>
                </a:solidFill>
                <a:latin typeface="Arial"/>
                <a:ea typeface="Arial"/>
                <a:cs typeface="Arial"/>
                <a:sym typeface="Arial"/>
              </a:rPr>
              <a:t> αναφέρεται σε ένα μοτίβο ακρόασης, κατά το οποίο αλληλεπιδρούμε με τον συνομιλητή μας με θετικό τρόπο. </a:t>
            </a:r>
            <a:endParaRPr sz="2800" b="0" i="0" u="none" strike="noStrike" cap="none">
              <a:latin typeface="Arial"/>
              <a:ea typeface="Arial"/>
              <a:cs typeface="Arial"/>
              <a:sym typeface="Arial"/>
            </a:endParaRPr>
          </a:p>
        </p:txBody>
      </p:sp>
      <p:sp>
        <p:nvSpPr>
          <p:cNvPr id="376" name="Google Shape;376;p84"/>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80000"/>
              </a:lnSpc>
              <a:spcBef>
                <a:spcPts val="0"/>
              </a:spcBef>
              <a:spcAft>
                <a:spcPts val="0"/>
              </a:spcAft>
              <a:buClr>
                <a:srgbClr val="000000"/>
              </a:buClr>
              <a:buSzPts val="1500"/>
              <a:buFont typeface="Noto Sans Symbols"/>
              <a:buChar char="⮚"/>
            </a:pPr>
            <a:r>
              <a:rPr lang="el-GR" sz="1500" b="1" i="0" u="none" strike="noStrike" cap="none">
                <a:solidFill>
                  <a:srgbClr val="843C0C"/>
                </a:solidFill>
                <a:latin typeface="Arial"/>
                <a:ea typeface="Arial"/>
                <a:cs typeface="Arial"/>
                <a:sym typeface="Arial"/>
              </a:rPr>
              <a:t>Είναι η διαδικασία του να ακούμε προσεκτικά, ενώ κάποιος άλλος μιλά, παραφράζοντας και αντανακλώντας όσα λέγονται, χωρίς να τον κρίνουμε και να τον συμβουλεύουμε. </a:t>
            </a:r>
            <a:endParaRPr sz="1500" b="0" i="0" u="none" strike="noStrike" cap="none">
              <a:latin typeface="Arial"/>
              <a:ea typeface="Arial"/>
              <a:cs typeface="Arial"/>
              <a:sym typeface="Arial"/>
            </a:endParaRPr>
          </a:p>
          <a:p>
            <a:pPr marL="347400" marR="0" lvl="0" indent="-347400" algn="l" rtl="0">
              <a:lnSpc>
                <a:spcPct val="80000"/>
              </a:lnSpc>
              <a:spcBef>
                <a:spcPts val="1800"/>
              </a:spcBef>
              <a:spcAft>
                <a:spcPts val="0"/>
              </a:spcAft>
              <a:buClr>
                <a:srgbClr val="000000"/>
              </a:buClr>
              <a:buSzPts val="1500"/>
              <a:buFont typeface="Noto Sans Symbols"/>
              <a:buChar char="⮚"/>
            </a:pPr>
            <a:r>
              <a:rPr lang="el-GR" sz="1500" b="1" i="0" u="none" strike="noStrike" cap="none">
                <a:solidFill>
                  <a:srgbClr val="843C0C"/>
                </a:solidFill>
                <a:latin typeface="Arial"/>
                <a:ea typeface="Arial"/>
                <a:cs typeface="Arial"/>
                <a:sym typeface="Arial"/>
              </a:rPr>
              <a:t>Όταν ασκούμε την ενεργητική ακρόαση, κάνουμε το άλλο άτομο να αισθάνεται ότι ακούγεται και εκτιμάται. </a:t>
            </a:r>
            <a:endParaRPr sz="1500" b="0" i="0" u="none" strike="noStrike" cap="none">
              <a:latin typeface="Arial"/>
              <a:ea typeface="Arial"/>
              <a:cs typeface="Arial"/>
              <a:sym typeface="Arial"/>
            </a:endParaRPr>
          </a:p>
          <a:p>
            <a:pPr marL="347400" marR="0" lvl="0" indent="-347400" algn="l" rtl="0">
              <a:lnSpc>
                <a:spcPct val="80000"/>
              </a:lnSpc>
              <a:spcBef>
                <a:spcPts val="1800"/>
              </a:spcBef>
              <a:spcAft>
                <a:spcPts val="0"/>
              </a:spcAft>
              <a:buClr>
                <a:srgbClr val="000000"/>
              </a:buClr>
              <a:buSzPts val="1500"/>
              <a:buFont typeface="Noto Sans Symbols"/>
              <a:buChar char="⮚"/>
            </a:pPr>
            <a:r>
              <a:rPr lang="el-GR" sz="1500" b="1" i="0" u="none" strike="noStrike" cap="none">
                <a:solidFill>
                  <a:srgbClr val="843C0C"/>
                </a:solidFill>
                <a:latin typeface="Arial"/>
                <a:ea typeface="Arial"/>
                <a:cs typeface="Arial"/>
                <a:sym typeface="Arial"/>
              </a:rPr>
              <a:t>Με αυτόν τον τρόπο, συνιστά το θεμέλιο για οποιαδήποτε επιτυχημένη συνομιλία.</a:t>
            </a:r>
            <a:endParaRPr sz="1500" b="0" i="0" u="none" strike="noStrike" cap="none">
              <a:latin typeface="Arial"/>
              <a:ea typeface="Arial"/>
              <a:cs typeface="Arial"/>
              <a:sym typeface="Arial"/>
            </a:endParaRPr>
          </a:p>
          <a:p>
            <a:pPr marL="347400" marR="0" lvl="0" indent="-347400" algn="l" rtl="0">
              <a:lnSpc>
                <a:spcPct val="80000"/>
              </a:lnSpc>
              <a:spcBef>
                <a:spcPts val="1800"/>
              </a:spcBef>
              <a:spcAft>
                <a:spcPts val="0"/>
              </a:spcAft>
              <a:buClr>
                <a:srgbClr val="000000"/>
              </a:buClr>
              <a:buSzPts val="1500"/>
              <a:buFont typeface="Noto Sans Symbols"/>
              <a:buChar char="⮚"/>
            </a:pPr>
            <a:r>
              <a:rPr lang="el-GR" sz="1500" b="1" i="0" u="none" strike="noStrike" cap="none">
                <a:solidFill>
                  <a:srgbClr val="843C0C"/>
                </a:solidFill>
                <a:latin typeface="Arial"/>
                <a:ea typeface="Arial"/>
                <a:cs typeface="Arial"/>
                <a:sym typeface="Arial"/>
              </a:rPr>
              <a:t>Η ενεργή ακρόαση περιλαμβάνει κάτι περισσότερο από το να ακούμε κάποιον να μιλάει. </a:t>
            </a:r>
            <a:endParaRPr sz="1500" b="0" i="0" u="none" strike="noStrike" cap="none">
              <a:latin typeface="Arial"/>
              <a:ea typeface="Arial"/>
              <a:cs typeface="Arial"/>
              <a:sym typeface="Arial"/>
            </a:endParaRPr>
          </a:p>
          <a:p>
            <a:pPr marL="347400" marR="0" lvl="0" indent="-347400" algn="l" rtl="0">
              <a:lnSpc>
                <a:spcPct val="80000"/>
              </a:lnSpc>
              <a:spcBef>
                <a:spcPts val="1800"/>
              </a:spcBef>
              <a:spcAft>
                <a:spcPts val="0"/>
              </a:spcAft>
              <a:buClr>
                <a:srgbClr val="000000"/>
              </a:buClr>
              <a:buSzPts val="1500"/>
              <a:buFont typeface="Noto Sans Symbols"/>
              <a:buChar char="⮚"/>
            </a:pPr>
            <a:r>
              <a:rPr lang="el-GR" sz="1500" b="1" i="0" u="none" strike="noStrike" cap="none">
                <a:solidFill>
                  <a:srgbClr val="843C0C"/>
                </a:solidFill>
                <a:latin typeface="Arial"/>
                <a:ea typeface="Arial"/>
                <a:cs typeface="Arial"/>
                <a:sym typeface="Arial"/>
              </a:rPr>
              <a:t>Κατά την πρακτική της, εστιάζουμε πλήρως σε αυτά που λέγονται. Ακούμε με όλες μας τις αισθήσεις και δίνουμε την πλήρη προσοχή μας στο άτομο που μιλά.</a:t>
            </a:r>
            <a:endParaRPr sz="1500" b="0" i="0" u="none" strike="noStrike" cap="none">
              <a:latin typeface="Arial"/>
              <a:ea typeface="Arial"/>
              <a:cs typeface="Arial"/>
              <a:sym typeface="Arial"/>
            </a:endParaRPr>
          </a:p>
          <a:p>
            <a:pPr marL="0" marR="0" lvl="0" indent="0" algn="l" rtl="0">
              <a:lnSpc>
                <a:spcPct val="80000"/>
              </a:lnSpc>
              <a:spcBef>
                <a:spcPts val="1800"/>
              </a:spcBef>
              <a:spcAft>
                <a:spcPts val="0"/>
              </a:spcAft>
              <a:buNone/>
            </a:pPr>
            <a:r>
              <a:rPr lang="el-GR" sz="1500" b="1" i="0" u="none" strike="noStrike" cap="none">
                <a:solidFill>
                  <a:srgbClr val="9A5315"/>
                </a:solidFill>
                <a:latin typeface="Quattrocento Sans"/>
                <a:ea typeface="Quattrocento Sans"/>
                <a:cs typeface="Quattrocento Sans"/>
                <a:sym typeface="Quattrocento Sans"/>
              </a:rPr>
              <a:t> </a:t>
            </a:r>
            <a:endParaRPr sz="1500" b="0" i="0" u="none" strike="noStrike" cap="none">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sp>
        <p:nvSpPr>
          <p:cNvPr id="381" name="Google Shape;381;p85"/>
          <p:cNvSpPr txBox="1"/>
          <p:nvPr/>
        </p:nvSpPr>
        <p:spPr>
          <a:xfrm>
            <a:off x="1065240" y="304920"/>
            <a:ext cx="10058400" cy="1219320"/>
          </a:xfrm>
          <a:prstGeom prst="rect">
            <a:avLst/>
          </a:prstGeom>
          <a:noFill/>
          <a:ln>
            <a:noFill/>
          </a:ln>
        </p:spPr>
        <p:txBody>
          <a:bodyPr spcFirstLastPara="1" wrap="square" lIns="91425" tIns="45700" rIns="91425" bIns="45700" anchor="b" anchorCtr="1">
            <a:normAutofit/>
          </a:bodyPr>
          <a:lstStyle/>
          <a:p>
            <a:pPr marL="0" marR="0" lvl="0" indent="0" algn="ctr" rtl="0">
              <a:lnSpc>
                <a:spcPct val="90000"/>
              </a:lnSpc>
              <a:spcBef>
                <a:spcPts val="0"/>
              </a:spcBef>
              <a:spcAft>
                <a:spcPts val="0"/>
              </a:spcAft>
              <a:buNone/>
            </a:pPr>
            <a:r>
              <a:rPr lang="el-GR" sz="4000" b="1" i="0" u="none" strike="noStrike" cap="none">
                <a:solidFill>
                  <a:srgbClr val="4D290B"/>
                </a:solidFill>
                <a:latin typeface="Quattrocento Sans"/>
                <a:ea typeface="Quattrocento Sans"/>
                <a:cs typeface="Quattrocento Sans"/>
                <a:sym typeface="Quattrocento Sans"/>
              </a:rPr>
              <a:t>Πως έγινε τόσο δημοφιλής η ΕΑ;</a:t>
            </a:r>
            <a:endParaRPr sz="4000" b="0" i="0" u="none" strike="noStrike" cap="none">
              <a:latin typeface="Arial"/>
              <a:ea typeface="Arial"/>
              <a:cs typeface="Arial"/>
              <a:sym typeface="Arial"/>
            </a:endParaRPr>
          </a:p>
        </p:txBody>
      </p:sp>
      <p:sp>
        <p:nvSpPr>
          <p:cNvPr id="382" name="Google Shape;382;p85"/>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100000"/>
              </a:lnSpc>
              <a:spcBef>
                <a:spcPts val="0"/>
              </a:spcBef>
              <a:spcAft>
                <a:spcPts val="0"/>
              </a:spcAft>
              <a:buClr>
                <a:srgbClr val="000000"/>
              </a:buClr>
              <a:buSzPts val="2400"/>
              <a:buFont typeface="Noto Sans Symbols"/>
              <a:buChar char="⮚"/>
            </a:pPr>
            <a:r>
              <a:rPr lang="el-GR" sz="2400" b="0" i="0" u="none" strike="noStrike" cap="none">
                <a:solidFill>
                  <a:srgbClr val="444444"/>
                </a:solidFill>
                <a:latin typeface="Ubuntu"/>
                <a:ea typeface="Ubuntu"/>
                <a:cs typeface="Ubuntu"/>
                <a:sym typeface="Ubuntu"/>
              </a:rPr>
              <a:t>Η </a:t>
            </a:r>
            <a:r>
              <a:rPr lang="el-GR" sz="2400" b="1" i="1" u="none" strike="noStrike" cap="none">
                <a:solidFill>
                  <a:srgbClr val="444444"/>
                </a:solidFill>
                <a:latin typeface="Ubuntu"/>
                <a:ea typeface="Ubuntu"/>
                <a:cs typeface="Ubuntu"/>
                <a:sym typeface="Ubuntu"/>
              </a:rPr>
              <a:t>ενεργητική ακρόαση αποτελεί μια δημοφιλή και πολυσυζητημένη τεχνική </a:t>
            </a:r>
            <a:r>
              <a:rPr lang="el-GR" sz="2400" b="0" i="0" u="none" strike="noStrike" cap="none">
                <a:solidFill>
                  <a:srgbClr val="444444"/>
                </a:solidFill>
                <a:latin typeface="Ubuntu"/>
                <a:ea typeface="Ubuntu"/>
                <a:cs typeface="Ubuntu"/>
                <a:sym typeface="Ubuntu"/>
              </a:rPr>
              <a:t>την οποία χρησιμοποιούσαν για πολλά χρόνια και χρησιμοποιούν οι επαγγελματίες ψυχικής υγείας στα πλαίσια όπου εργάζονται. </a:t>
            </a:r>
            <a:endParaRPr sz="24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2400"/>
              <a:buFont typeface="Arial"/>
              <a:buChar char="•"/>
            </a:pPr>
            <a:r>
              <a:rPr lang="el-GR" sz="2400" b="0"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sp>
        <p:nvSpPr>
          <p:cNvPr id="383" name="Google Shape;383;p85"/>
          <p:cNvSpPr txBox="1"/>
          <p:nvPr/>
        </p:nvSpPr>
        <p:spPr>
          <a:xfrm>
            <a:off x="6172200" y="1825560"/>
            <a:ext cx="495144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100000"/>
              </a:lnSpc>
              <a:spcBef>
                <a:spcPts val="0"/>
              </a:spcBef>
              <a:spcAft>
                <a:spcPts val="0"/>
              </a:spcAft>
              <a:buClr>
                <a:srgbClr val="000000"/>
              </a:buClr>
              <a:buSzPts val="1800"/>
              <a:buFont typeface="Noto Sans Symbols"/>
              <a:buChar char="⮚"/>
            </a:pPr>
            <a:r>
              <a:rPr lang="el-GR" sz="1800" b="1" i="0" u="none" strike="noStrike" cap="none">
                <a:solidFill>
                  <a:srgbClr val="843C0C"/>
                </a:solidFill>
                <a:latin typeface="Arial"/>
                <a:ea typeface="Arial"/>
                <a:cs typeface="Arial"/>
                <a:sym typeface="Arial"/>
              </a:rPr>
              <a:t> </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1800"/>
              <a:buFont typeface="Noto Sans Symbols"/>
              <a:buChar char="⮚"/>
            </a:pPr>
            <a:r>
              <a:rPr lang="el-GR" sz="1800" b="1" i="0" u="none" strike="noStrike" cap="none">
                <a:solidFill>
                  <a:srgbClr val="843C0C"/>
                </a:solidFill>
                <a:latin typeface="Arial"/>
                <a:ea typeface="Arial"/>
                <a:cs typeface="Arial"/>
                <a:sym typeface="Arial"/>
              </a:rPr>
              <a:t> </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1800"/>
              <a:buFont typeface="Noto Sans Symbols"/>
              <a:buChar char="⮚"/>
            </a:pPr>
            <a:r>
              <a:rPr lang="el-GR" sz="1800" b="1" i="0" u="none" strike="noStrike" cap="none">
                <a:solidFill>
                  <a:srgbClr val="843C0C"/>
                </a:solidFill>
                <a:latin typeface="Arial"/>
                <a:ea typeface="Arial"/>
                <a:cs typeface="Arial"/>
                <a:sym typeface="Arial"/>
              </a:rPr>
              <a:t> </a:t>
            </a:r>
            <a:endParaRPr sz="1800" b="0" i="0" u="none" strike="noStrike" cap="none">
              <a:latin typeface="Arial"/>
              <a:ea typeface="Arial"/>
              <a:cs typeface="Arial"/>
              <a:sym typeface="Arial"/>
            </a:endParaRPr>
          </a:p>
          <a:p>
            <a:pPr marL="347400" marR="0" lvl="0" indent="-347400" algn="l" rtl="0">
              <a:lnSpc>
                <a:spcPct val="100000"/>
              </a:lnSpc>
              <a:spcBef>
                <a:spcPts val="1800"/>
              </a:spcBef>
              <a:spcAft>
                <a:spcPts val="0"/>
              </a:spcAft>
              <a:buClr>
                <a:srgbClr val="000000"/>
              </a:buClr>
              <a:buSzPts val="1800"/>
              <a:buFont typeface="Noto Sans Symbols"/>
              <a:buChar char="⮚"/>
            </a:pPr>
            <a:r>
              <a:rPr lang="el-GR" sz="1800" b="1" i="0" u="none" strike="noStrike" cap="none">
                <a:solidFill>
                  <a:srgbClr val="843C0C"/>
                </a:solidFill>
                <a:latin typeface="Arial"/>
                <a:ea typeface="Arial"/>
                <a:cs typeface="Arial"/>
                <a:sym typeface="Arial"/>
              </a:rPr>
              <a:t>Πρόκειται λοιπόν για μια τεχνική που βοηθά τον ψυχολόγο αλλά και τον ψυχίατρο να προχωρήσει στην κλινική συνέντευξη με τον ασθενή. Με την δεξιότητα αυτή ασχολήθηκαν αρκετοί σπουδαίοι ψυχολόγοι όπως ο Carl Rogers, o οποίος μέσα από μια σειρά βιβλίων του μιλά για έναν ιδιαίτερο τρόπο ακρόασης προς τον συνομιλητή. </a:t>
            </a:r>
            <a:endParaRPr sz="1800" b="0" i="0" u="none" strike="noStrike" cap="none">
              <a:latin typeface="Arial"/>
              <a:ea typeface="Arial"/>
              <a:cs typeface="Arial"/>
              <a:sym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86"/>
          <p:cNvSpPr txBox="1"/>
          <p:nvPr/>
        </p:nvSpPr>
        <p:spPr>
          <a:xfrm>
            <a:off x="4994640" y="1471680"/>
            <a:ext cx="6953760" cy="4187880"/>
          </a:xfrm>
          <a:prstGeom prst="rect">
            <a:avLst/>
          </a:prstGeom>
          <a:noFill/>
          <a:ln>
            <a:noFill/>
          </a:ln>
        </p:spPr>
        <p:txBody>
          <a:bodyPr spcFirstLastPara="1" wrap="square" lIns="91425" tIns="45700" rIns="91425" bIns="45700" anchor="t" anchorCtr="0">
            <a:normAutofit/>
          </a:bodyPr>
          <a:lstStyle/>
          <a:p>
            <a:pPr marL="347400" marR="0" lvl="0" indent="-347400" algn="l" rtl="0">
              <a:lnSpc>
                <a:spcPct val="90000"/>
              </a:lnSpc>
              <a:spcBef>
                <a:spcPts val="0"/>
              </a:spcBef>
              <a:spcAft>
                <a:spcPts val="0"/>
              </a:spcAft>
              <a:buClr>
                <a:srgbClr val="000000"/>
              </a:buClr>
              <a:buSzPts val="2400"/>
              <a:buFont typeface="Noto Sans Symbols"/>
              <a:buChar char="⮚"/>
            </a:pPr>
            <a:r>
              <a:rPr lang="el-GR" sz="2400" b="1" i="0" u="none" strike="noStrike" cap="none">
                <a:solidFill>
                  <a:srgbClr val="9A5315"/>
                </a:solidFill>
                <a:latin typeface="Quattrocento Sans"/>
                <a:ea typeface="Quattrocento Sans"/>
                <a:cs typeface="Quattrocento Sans"/>
                <a:sym typeface="Quattrocento Sans"/>
              </a:rPr>
              <a:t>Εκτός όμως από την αξιοποίηση της με τον παραπάνω τρόπο, είναι και μια δεξιότητα που μπορούμε όλοι να μάθουμε να χρησιμοποιούμε, ανεξαρτήτως επαγγελματικής ιδιότητας. Η συγκεκριμένη δεξιότητα μπορεί να μας ωφελήσει σε επίπεδο διαπροσωπικών σχέσεων και να βελτιώσει την ποιότητα σύνδεσης και επικοινωνίας μας με τους γονείς, τα παιδιά, τους φίλους, ή τους συναδέλφους μας.</a:t>
            </a:r>
            <a:endParaRPr sz="2400" b="0" i="0" u="none" strike="noStrike" cap="none">
              <a:latin typeface="Arial"/>
              <a:ea typeface="Arial"/>
              <a:cs typeface="Arial"/>
              <a:sym typeface="Arial"/>
            </a:endParaRPr>
          </a:p>
          <a:p>
            <a:pPr marL="347400" marR="0" lvl="0" indent="-347400" algn="l" rtl="0">
              <a:lnSpc>
                <a:spcPct val="90000"/>
              </a:lnSpc>
              <a:spcBef>
                <a:spcPts val="1800"/>
              </a:spcBef>
              <a:spcAft>
                <a:spcPts val="0"/>
              </a:spcAft>
              <a:buClr>
                <a:srgbClr val="000000"/>
              </a:buClr>
              <a:buSzPts val="2400"/>
              <a:buFont typeface="Arial"/>
              <a:buChar char="•"/>
            </a:pPr>
            <a:r>
              <a:rPr lang="el-GR" sz="2400" b="0"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87"/>
          <p:cNvSpPr txBox="1"/>
          <p:nvPr/>
        </p:nvSpPr>
        <p:spPr>
          <a:xfrm>
            <a:off x="1065240" y="1825560"/>
            <a:ext cx="4954680" cy="4187880"/>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None/>
            </a:pPr>
            <a:r>
              <a:rPr lang="el-GR" sz="1800" b="0" i="0" u="none" strike="noStrike" cap="none">
                <a:solidFill>
                  <a:srgbClr val="9A5315"/>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107000"/>
              </a:lnSpc>
              <a:spcBef>
                <a:spcPts val="2599"/>
              </a:spcBef>
              <a:spcAft>
                <a:spcPts val="0"/>
              </a:spcAft>
              <a:buNone/>
            </a:pPr>
            <a:r>
              <a:rPr lang="el-GR" sz="2000" b="0" i="0" u="none" strike="noStrike" cap="none">
                <a:solidFill>
                  <a:srgbClr val="9A5315"/>
                </a:solidFill>
                <a:latin typeface="Arial"/>
                <a:ea typeface="Arial"/>
                <a:cs typeface="Arial"/>
                <a:sym typeface="Arial"/>
              </a:rPr>
              <a:t>Το </a:t>
            </a:r>
            <a:r>
              <a:rPr lang="el-GR" sz="2000" b="0" i="0" u="sng" strike="noStrike" cap="none">
                <a:solidFill>
                  <a:srgbClr val="9A5315"/>
                </a:solidFill>
                <a:latin typeface="Arial"/>
                <a:ea typeface="Arial"/>
                <a:cs typeface="Arial"/>
                <a:sym typeface="Arial"/>
              </a:rPr>
              <a:t>πεδίο εφαρμογής </a:t>
            </a:r>
            <a:r>
              <a:rPr lang="el-GR" sz="2000" b="0" i="0" u="none" strike="noStrike" cap="none">
                <a:solidFill>
                  <a:srgbClr val="9A5315"/>
                </a:solidFill>
                <a:latin typeface="Arial"/>
                <a:ea typeface="Arial"/>
                <a:cs typeface="Arial"/>
                <a:sym typeface="Arial"/>
              </a:rPr>
              <a:t>της Ε.Α όπως και άλλων επικοινωνιακών δεξιοτήτων είναι ευρύ και περιλαμβάνει συνθήκες όπως π.χ η εύρεση εργασίας, οι συναδελφικές σχέσεις, η φιλία, η σχέση με τον/την σύντροφο μας και φυσικά ας μην ξεχνάμε την τεράστια σπουδαιότητα της ενεργού ακρόασης στο πλαίσιο της εκπαιδευτικής κοινότητας.</a:t>
            </a:r>
            <a:endParaRPr sz="2000" b="0" i="0" u="none" strike="noStrike" cap="none">
              <a:latin typeface="Arial"/>
              <a:ea typeface="Arial"/>
              <a:cs typeface="Arial"/>
              <a:sym typeface="Arial"/>
            </a:endParaRPr>
          </a:p>
          <a:p>
            <a:pPr marL="347400" marR="0" lvl="0" indent="-347400" algn="l" rtl="0">
              <a:lnSpc>
                <a:spcPct val="100000"/>
              </a:lnSpc>
              <a:spcBef>
                <a:spcPts val="2599"/>
              </a:spcBef>
              <a:spcAft>
                <a:spcPts val="0"/>
              </a:spcAft>
              <a:buClr>
                <a:srgbClr val="000000"/>
              </a:buClr>
              <a:buSzPts val="2400"/>
              <a:buFont typeface="Arial"/>
              <a:buChar char="•"/>
            </a:pPr>
            <a:r>
              <a:rPr lang="el-GR" sz="2400" b="0" i="0" u="none" strike="noStrike" cap="none">
                <a:solidFill>
                  <a:srgbClr val="9A5315"/>
                </a:solidFill>
                <a:latin typeface="Quattrocento Sans"/>
                <a:ea typeface="Quattrocento Sans"/>
                <a:cs typeface="Quattrocento Sans"/>
                <a:sym typeface="Quattrocento Sans"/>
              </a:rPr>
              <a:t> </a:t>
            </a:r>
            <a:endParaRPr sz="2400" b="0" i="0" u="none" strike="noStrike" cap="none">
              <a:latin typeface="Arial"/>
              <a:ea typeface="Arial"/>
              <a:cs typeface="Arial"/>
              <a:sym typeface="Arial"/>
            </a:endParaRPr>
          </a:p>
        </p:txBody>
      </p:sp>
      <p:pic>
        <p:nvPicPr>
          <p:cNvPr id="394" name="Google Shape;394;p87" descr="7-38-55 Rule of Personal Communication"/>
          <p:cNvPicPr preferRelativeResize="0"/>
          <p:nvPr/>
        </p:nvPicPr>
        <p:blipFill rotWithShape="1">
          <a:blip r:embed="rId4">
            <a:alphaModFix/>
          </a:blip>
          <a:srcRect/>
          <a:stretch/>
        </p:blipFill>
        <p:spPr>
          <a:xfrm>
            <a:off x="6095880" y="1953360"/>
            <a:ext cx="5833080" cy="2951280"/>
          </a:xfrm>
          <a:prstGeom prst="rect">
            <a:avLst/>
          </a:prstGeom>
          <a:noFill/>
          <a:ln>
            <a:noFill/>
          </a:ln>
        </p:spPr>
      </p:pic>
      <p:sp>
        <p:nvSpPr>
          <p:cNvPr id="395" name="Google Shape;395;p87"/>
          <p:cNvSpPr/>
          <p:nvPr/>
        </p:nvSpPr>
        <p:spPr>
          <a:xfrm>
            <a:off x="3797640" y="579960"/>
            <a:ext cx="4117320" cy="914400"/>
          </a:xfrm>
          <a:custGeom>
            <a:avLst/>
            <a:gdLst/>
            <a:ahLst/>
            <a:cxnLst/>
            <a:rect l="l" t="t" r="r" b="b"/>
            <a:pathLst>
              <a:path w="21600" h="21600" extrusionOk="0">
                <a:moveTo>
                  <a:pt x="0" y="0"/>
                </a:moveTo>
                <a:lnTo>
                  <a:pt x="21600" y="0"/>
                </a:lnTo>
                <a:lnTo>
                  <a:pt x="21600" y="21600"/>
                </a:lnTo>
                <a:lnTo>
                  <a:pt x="0" y="21600"/>
                </a:lnTo>
                <a:close/>
              </a:path>
            </a:pathLst>
          </a:custGeom>
          <a:gradFill>
            <a:gsLst>
              <a:gs pos="0">
                <a:srgbClr val="FFDD9C"/>
              </a:gs>
              <a:gs pos="100000">
                <a:srgbClr val="FFD78E"/>
              </a:gs>
            </a:gsLst>
            <a:lin ang="5400000" scaled="0"/>
          </a:gradFill>
          <a:ln w="9525" cap="flat" cmpd="sng">
            <a:solidFill>
              <a:srgbClr val="FFC000"/>
            </a:solidFill>
            <a:prstDash val="solid"/>
            <a:miter lim="8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None/>
            </a:pPr>
            <a:r>
              <a:rPr lang="el-GR" sz="2400" b="1" i="0" u="none" strike="noStrike" cap="none">
                <a:solidFill>
                  <a:srgbClr val="000000"/>
                </a:solidFill>
                <a:latin typeface="Calibri"/>
                <a:ea typeface="Calibri"/>
                <a:cs typeface="Calibri"/>
                <a:sym typeface="Calibri"/>
              </a:rPr>
              <a:t>ΠΕΔΙΑ ΕΦΑΡΜΟΓΗΣ</a:t>
            </a:r>
            <a:endParaRPr sz="2400" b="0" i="0" u="none" strike="noStrike" cap="none">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1499</Words>
  <PresentationFormat>Προσαρμογή</PresentationFormat>
  <Paragraphs>126</Paragraphs>
  <Slides>23</Slides>
  <Notes>23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6</vt:i4>
      </vt:variant>
      <vt:variant>
        <vt:lpstr>Τίτλοι διαφανειών</vt:lpstr>
      </vt:variant>
      <vt:variant>
        <vt:i4>23</vt:i4>
      </vt:variant>
    </vt:vector>
  </HeadingPairs>
  <TitlesOfParts>
    <vt:vector size="35" baseType="lpstr">
      <vt:lpstr>Arial</vt:lpstr>
      <vt:lpstr>Quattrocento Sans</vt:lpstr>
      <vt:lpstr>Noto Sans Symbols</vt:lpstr>
      <vt:lpstr>Ubuntu</vt:lpstr>
      <vt:lpstr>Calibri</vt:lpstr>
      <vt:lpstr>Times New Roman</vt:lpstr>
      <vt:lpstr>Office Theme</vt:lpstr>
      <vt:lpstr>Office Theme</vt:lpstr>
      <vt:lpstr>Office Theme</vt:lpstr>
      <vt:lpstr>Office Theme</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cp:revision>
  <dcterms:modified xsi:type="dcterms:W3CDTF">2023-12-06T13:03:09Z</dcterms:modified>
</cp:coreProperties>
</file>